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56" r:id="rId2"/>
    <p:sldId id="273" r:id="rId3"/>
    <p:sldId id="257" r:id="rId4"/>
    <p:sldId id="287" r:id="rId5"/>
    <p:sldId id="288" r:id="rId6"/>
    <p:sldId id="262" r:id="rId7"/>
    <p:sldId id="278" r:id="rId8"/>
    <p:sldId id="279" r:id="rId9"/>
    <p:sldId id="280" r:id="rId10"/>
    <p:sldId id="274" r:id="rId11"/>
    <p:sldId id="258" r:id="rId12"/>
    <p:sldId id="266" r:id="rId13"/>
    <p:sldId id="267" r:id="rId14"/>
    <p:sldId id="263" r:id="rId15"/>
    <p:sldId id="265" r:id="rId16"/>
    <p:sldId id="264" r:id="rId17"/>
    <p:sldId id="281" r:id="rId18"/>
    <p:sldId id="276" r:id="rId19"/>
    <p:sldId id="259" r:id="rId20"/>
    <p:sldId id="275" r:id="rId21"/>
    <p:sldId id="277" r:id="rId22"/>
    <p:sldId id="282" r:id="rId23"/>
    <p:sldId id="285" r:id="rId24"/>
    <p:sldId id="28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44" autoAdjust="0"/>
    <p:restoredTop sz="61976" autoAdjust="0"/>
  </p:normalViewPr>
  <p:slideViewPr>
    <p:cSldViewPr>
      <p:cViewPr>
        <p:scale>
          <a:sx n="50" d="100"/>
          <a:sy n="50" d="100"/>
        </p:scale>
        <p:origin x="-70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74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dirty="0" smtClean="0"/>
            </a:lvl1pPr>
          </a:lstStyle>
          <a:p>
            <a:pPr>
              <a:defRPr/>
            </a:pPr>
            <a:r>
              <a:rPr lang="en-GB"/>
              <a:t>Construction Dust Partnership </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87FBF4A7-71E6-495B-BD93-33D1E65A8C42}" type="datetimeFigureOut">
              <a:rPr lang="en-GB"/>
              <a:pPr>
                <a:defRPr/>
              </a:pPr>
              <a:t>18/02/2016</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dirty="0"/>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ADE70F34-E453-4C1B-ADB3-72B946F81ECD}" type="slidenum">
              <a:rPr lang="en-GB"/>
              <a:pPr>
                <a:defRPr/>
              </a:pPr>
              <a:t>‹#›</a:t>
            </a:fld>
            <a:endParaRPr lang="en-GB" dirty="0"/>
          </a:p>
        </p:txBody>
      </p:sp>
    </p:spTree>
    <p:extLst>
      <p:ext uri="{BB962C8B-B14F-4D97-AF65-F5344CB8AC3E}">
        <p14:creationId xmlns:p14="http://schemas.microsoft.com/office/powerpoint/2010/main" val="124409303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smtClean="0">
                <a:latin typeface="+mn-lt"/>
              </a:defRPr>
            </a:lvl1pPr>
          </a:lstStyle>
          <a:p>
            <a:pPr>
              <a:defRPr/>
            </a:pPr>
            <a:r>
              <a:rPr lang="en-GB"/>
              <a:t>Construction Dust Partnership </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F660F1D-1CB5-49A9-A760-4B9ED1793009}" type="datetimeFigureOut">
              <a:rPr lang="en-GB"/>
              <a:pPr>
                <a:defRPr/>
              </a:pPr>
              <a:t>18/02/2016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E1145D2-0A09-41FC-8864-CCF2C7211816}" type="slidenum">
              <a:rPr lang="en-GB"/>
              <a:pPr>
                <a:defRPr/>
              </a:pPr>
              <a:t>‹#›</a:t>
            </a:fld>
            <a:endParaRPr lang="en-GB" dirty="0"/>
          </a:p>
        </p:txBody>
      </p:sp>
    </p:spTree>
    <p:extLst>
      <p:ext uri="{BB962C8B-B14F-4D97-AF65-F5344CB8AC3E}">
        <p14:creationId xmlns:p14="http://schemas.microsoft.com/office/powerpoint/2010/main" val="154549852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The following presentation has</a:t>
            </a:r>
            <a:r>
              <a:rPr lang="en-GB" baseline="0" dirty="0" smtClean="0"/>
              <a:t> been developed to give those attended and good basic knowledge of what dust is and how our body responds to it.</a:t>
            </a:r>
          </a:p>
          <a:p>
            <a:pPr eaLnBrk="1" hangingPunct="1"/>
            <a:endParaRPr lang="en-GB" baseline="0" dirty="0" smtClean="0"/>
          </a:p>
          <a:p>
            <a:pPr eaLnBrk="1" hangingPunct="1"/>
            <a:r>
              <a:rPr lang="en-GB" baseline="0" dirty="0" smtClean="0"/>
              <a:t>The presenter should take time to understand the progression of the slides and be fully converse with the speakers notes on each slide.</a:t>
            </a:r>
          </a:p>
          <a:p>
            <a:pPr eaLnBrk="1" hangingPunct="1"/>
            <a:endParaRPr lang="en-GB" baseline="0" dirty="0" smtClean="0"/>
          </a:p>
          <a:p>
            <a:pPr eaLnBrk="1" hangingPunct="1"/>
            <a:r>
              <a:rPr lang="en-GB" baseline="0" dirty="0" smtClean="0"/>
              <a:t>A practiced and experienced speaker on the subject should take approximately 45 minutes to an hour to complete the presentation.</a:t>
            </a:r>
            <a:endParaRPr lang="en-GB" dirty="0" smtClean="0"/>
          </a:p>
        </p:txBody>
      </p:sp>
      <p:sp>
        <p:nvSpPr>
          <p:cNvPr id="4" name="Slide Number Placeholder 3"/>
          <p:cNvSpPr>
            <a:spLocks noGrp="1"/>
          </p:cNvSpPr>
          <p:nvPr>
            <p:ph type="sldNum" sz="quarter" idx="5"/>
          </p:nvPr>
        </p:nvSpPr>
        <p:spPr/>
        <p:txBody>
          <a:bodyPr/>
          <a:lstStyle/>
          <a:p>
            <a:pPr>
              <a:defRPr/>
            </a:pPr>
            <a:fld id="{635A3B08-7DC9-4DCE-8655-704213DEEA67}" type="slidenum">
              <a:rPr lang="en-GB" smtClean="0"/>
              <a:pPr>
                <a:defRPr/>
              </a:pPr>
              <a:t>1</a:t>
            </a:fld>
            <a:endParaRPr lang="en-GB" dirty="0"/>
          </a:p>
        </p:txBody>
      </p:sp>
      <p:sp>
        <p:nvSpPr>
          <p:cNvPr id="5" name="Header Placeholder 4"/>
          <p:cNvSpPr>
            <a:spLocks noGrp="1"/>
          </p:cNvSpPr>
          <p:nvPr>
            <p:ph type="hdr" sz="quarter"/>
          </p:nvPr>
        </p:nvSpPr>
        <p:spPr/>
        <p:txBody>
          <a:bodyPr/>
          <a:lstStyle/>
          <a:p>
            <a:pPr>
              <a:defRPr/>
            </a:pPr>
            <a:r>
              <a:rPr lang="en-GB"/>
              <a:t>Construction Dust Partnership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Having covered</a:t>
            </a:r>
            <a:r>
              <a:rPr lang="en-GB" baseline="0" dirty="0" smtClean="0"/>
              <a:t> how dust can get inside our lungs, and how our lungs can defend themselves, the next thing to address is what happens when our defence doesn’t work.</a:t>
            </a:r>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10</a:t>
            </a:fld>
            <a:endParaRPr lang="en-GB" dirty="0"/>
          </a:p>
        </p:txBody>
      </p:sp>
    </p:spTree>
    <p:extLst>
      <p:ext uri="{BB962C8B-B14F-4D97-AF65-F5344CB8AC3E}">
        <p14:creationId xmlns:p14="http://schemas.microsoft.com/office/powerpoint/2010/main" val="221531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Refering</a:t>
            </a:r>
            <a:r>
              <a:rPr lang="en-GB" baseline="0" dirty="0" smtClean="0"/>
              <a:t> back to the start and the three broad categories we have separated the different types of dust into, we can do the same with the occupational diseases that may be encountered.</a:t>
            </a:r>
          </a:p>
          <a:p>
            <a:endParaRPr lang="en-GB" baseline="0" dirty="0" smtClean="0"/>
          </a:p>
          <a:p>
            <a:r>
              <a:rPr lang="en-GB" baseline="0" dirty="0" smtClean="0"/>
              <a:t>Again, these are generalisations, most notably COPD which is the most common lung disease and can occur as a result of exposures to any dust – not just gypsum and general dusts. Similarly lung cancer and sensitisation is not just reserved for exposure to wood dusts. </a:t>
            </a:r>
          </a:p>
          <a:p>
            <a:endParaRPr lang="en-GB" baseline="0" dirty="0" smtClean="0"/>
          </a:p>
          <a:p>
            <a:r>
              <a:rPr lang="en-GB" baseline="0" dirty="0" smtClean="0"/>
              <a:t>Silicosis, as it name suggests, requires exposure to the chemical silica. As such you will not develop this from exposure to wood (as wood has no silica in it).</a:t>
            </a:r>
          </a:p>
          <a:p>
            <a:endParaRPr lang="en-GB" baseline="0" dirty="0" smtClean="0"/>
          </a:p>
          <a:p>
            <a:r>
              <a:rPr lang="en-GB" baseline="0" dirty="0" smtClean="0"/>
              <a:t>It is important to note that all of these diseases are dependant on the individual being exposed. Not everyone will respond to a chemical or dust the same way – the unfortunate will develop the disease, and the fortunate might not. There is no way of knowing how you might respond until you get exposed, but by then it might be too late.</a:t>
            </a:r>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11</a:t>
            </a:fld>
            <a:endParaRPr lang="en-GB" dirty="0"/>
          </a:p>
        </p:txBody>
      </p:sp>
    </p:spTree>
    <p:extLst>
      <p:ext uri="{BB962C8B-B14F-4D97-AF65-F5344CB8AC3E}">
        <p14:creationId xmlns:p14="http://schemas.microsoft.com/office/powerpoint/2010/main" val="347292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COPD is an obstructive lung disease, the obstruction being the dust</a:t>
            </a:r>
            <a:r>
              <a:rPr lang="en-GB" baseline="0" dirty="0" smtClean="0"/>
              <a:t> itself or the lungs becoming </a:t>
            </a:r>
            <a:r>
              <a:rPr lang="en-GB" baseline="0" dirty="0" err="1" smtClean="0"/>
              <a:t>inflammed</a:t>
            </a:r>
            <a:r>
              <a:rPr lang="en-GB" baseline="0" dirty="0" smtClean="0"/>
              <a:t> and restricting air passages. </a:t>
            </a:r>
          </a:p>
          <a:p>
            <a:endParaRPr lang="en-GB" baseline="0" dirty="0" smtClean="0"/>
          </a:p>
          <a:p>
            <a:r>
              <a:rPr lang="en-GB" baseline="0" dirty="0" smtClean="0"/>
              <a:t>Chronic Bronchitis is a type of COPD where the </a:t>
            </a:r>
            <a:r>
              <a:rPr lang="en-GB" baseline="0" dirty="0" err="1" smtClean="0"/>
              <a:t>inflamamation</a:t>
            </a:r>
            <a:r>
              <a:rPr lang="en-GB" baseline="0" dirty="0" smtClean="0"/>
              <a:t> occurs in the larger airways (the bronchi). </a:t>
            </a:r>
          </a:p>
          <a:p>
            <a:endParaRPr lang="en-GB" baseline="0" dirty="0" smtClean="0"/>
          </a:p>
          <a:p>
            <a:r>
              <a:rPr lang="en-GB" baseline="0" dirty="0" smtClean="0"/>
              <a:t>Emphysema is another type of COPD, where the walls of the alveoli (</a:t>
            </a:r>
            <a:r>
              <a:rPr lang="en-GB" baseline="0" dirty="0" err="1" smtClean="0"/>
              <a:t>airsacs</a:t>
            </a:r>
            <a:r>
              <a:rPr lang="en-GB" baseline="0" dirty="0" smtClean="0"/>
              <a:t>) break down, turning bunches of alveoli into one large alveoli (which reduces the available surface area for oxygen to be transported into the blood.</a:t>
            </a:r>
            <a:endParaRPr lang="en-GB" dirty="0" smtClean="0"/>
          </a:p>
          <a:p>
            <a:endParaRPr lang="en-GB" dirty="0" smtClean="0"/>
          </a:p>
          <a:p>
            <a:r>
              <a:rPr lang="en-GB" dirty="0" smtClean="0"/>
              <a:t>The picture is a typical</a:t>
            </a:r>
            <a:r>
              <a:rPr lang="en-GB" baseline="0" dirty="0" smtClean="0"/>
              <a:t> lung from a smoker who has emphysema, the large single alveoli being identifiable as the black spots</a:t>
            </a:r>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12</a:t>
            </a:fld>
            <a:endParaRPr lang="en-GB" dirty="0"/>
          </a:p>
        </p:txBody>
      </p:sp>
    </p:spTree>
    <p:extLst>
      <p:ext uri="{BB962C8B-B14F-4D97-AF65-F5344CB8AC3E}">
        <p14:creationId xmlns:p14="http://schemas.microsoft.com/office/powerpoint/2010/main" val="2169541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As mentioned before, sensitisation is when someone becomes sensitive to something. It is a response of the immune system. There are different levels of sensitisation (or hypersensitivity) but the principle of how it develops remains the system.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Sometimes the immune system responds to dust as if it is a bacteria or virus, causing symptoms like excess mucous production, excessive sneezing, coughing, swollen sinuses (as seen in the common cold). The symptoms we feel are the result of our immune system trying to fight an infection, we all would have suffered these if we have a cold. These symptoms are similar to someone who has hay fever. In this case their body is responding to pollen the same way that others respond to the cold virus. But not everyone responds to pollen the same way, those that get hay fever are sensitised to pollen, those they don’t, </a:t>
            </a:r>
            <a:r>
              <a:rPr lang="en-GB" baseline="0" dirty="0" err="1" smtClean="0"/>
              <a:t>arent</a:t>
            </a:r>
            <a:r>
              <a:rPr lang="en-GB" baseline="0" dirty="0" smtClean="0"/>
              <a:t> sensitised.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Sensitisation can develop early on in life, or after many years. However once the reaction has been developed it is maintained for life.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Sometimes </a:t>
            </a:r>
            <a:r>
              <a:rPr lang="en-GB" baseline="0" dirty="0" err="1" smtClean="0"/>
              <a:t>hayfever</a:t>
            </a:r>
            <a:r>
              <a:rPr lang="en-GB" baseline="0" dirty="0" smtClean="0"/>
              <a:t> suffers will find that they haven’t had symptoms for a number of seasons. This is not because they have been cured, but because the are not exposed to the same type of pollen as they were before (as the picture shows there are many different types of pollen)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Occupational sensitisation is a lot more serious than that experienced by </a:t>
            </a:r>
            <a:r>
              <a:rPr lang="en-GB" baseline="0" dirty="0" err="1" smtClean="0"/>
              <a:t>hayfever</a:t>
            </a:r>
            <a:r>
              <a:rPr lang="en-GB" baseline="0" dirty="0" smtClean="0"/>
              <a:t> sufferers. The sensitisation reaction to construction dusts is often more similar to a severe asthma attack which can result in hospitalisation. The severity of the symptoms can be such that it is impossible for the individual to return to their line of 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13</a:t>
            </a:fld>
            <a:endParaRPr lang="en-GB" dirty="0"/>
          </a:p>
        </p:txBody>
      </p:sp>
    </p:spTree>
    <p:extLst>
      <p:ext uri="{BB962C8B-B14F-4D97-AF65-F5344CB8AC3E}">
        <p14:creationId xmlns:p14="http://schemas.microsoft.com/office/powerpoint/2010/main" val="2629486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Pneumoconiosis is a disease that is caused by different dusts. Depending on the dust causing it the disease is given different names, such as:</a:t>
            </a:r>
          </a:p>
          <a:p>
            <a:r>
              <a:rPr lang="en-GB" dirty="0" err="1" smtClean="0"/>
              <a:t>Coalworker's</a:t>
            </a:r>
            <a:r>
              <a:rPr lang="en-GB" dirty="0" smtClean="0"/>
              <a:t> pneumoconiosis — coal</a:t>
            </a:r>
          </a:p>
          <a:p>
            <a:r>
              <a:rPr lang="en-GB" dirty="0" smtClean="0"/>
              <a:t>Asbestosis — asbestos</a:t>
            </a:r>
          </a:p>
          <a:p>
            <a:r>
              <a:rPr lang="en-GB" dirty="0" smtClean="0"/>
              <a:t>Silicosis  — silica</a:t>
            </a:r>
          </a:p>
          <a:p>
            <a:r>
              <a:rPr lang="en-GB" dirty="0" err="1" smtClean="0"/>
              <a:t>Berylliosis</a:t>
            </a:r>
            <a:r>
              <a:rPr lang="en-GB" dirty="0" smtClean="0"/>
              <a:t> — beryllium</a:t>
            </a:r>
          </a:p>
          <a:p>
            <a:r>
              <a:rPr lang="en-GB" dirty="0" err="1" smtClean="0"/>
              <a:t>Siderosis</a:t>
            </a:r>
            <a:r>
              <a:rPr lang="en-GB" dirty="0" smtClean="0"/>
              <a:t> — iron</a:t>
            </a:r>
          </a:p>
          <a:p>
            <a:r>
              <a:rPr lang="en-GB" dirty="0" smtClean="0"/>
              <a:t>Byssinosis — cotton</a:t>
            </a:r>
          </a:p>
          <a:p>
            <a:r>
              <a:rPr lang="en-GB" dirty="0" err="1" smtClean="0"/>
              <a:t>Stannosis</a:t>
            </a:r>
            <a:r>
              <a:rPr lang="en-GB" dirty="0" smtClean="0"/>
              <a:t> — tin oxide</a:t>
            </a:r>
          </a:p>
          <a:p>
            <a:endParaRPr lang="en-GB" dirty="0" smtClean="0"/>
          </a:p>
          <a:p>
            <a:r>
              <a:rPr lang="en-GB" dirty="0" smtClean="0"/>
              <a:t>All of these</a:t>
            </a:r>
            <a:r>
              <a:rPr lang="en-GB" baseline="0" dirty="0" smtClean="0"/>
              <a:t> have similar symptoms and are diagnosed by taking an X-ray (to determine pneumoconiosis) and then a work history (to determine the likely cause).</a:t>
            </a:r>
          </a:p>
          <a:p>
            <a:endParaRPr lang="en-GB" baseline="0" dirty="0" smtClean="0"/>
          </a:p>
          <a:p>
            <a:r>
              <a:rPr lang="en-GB" baseline="0" dirty="0" smtClean="0"/>
              <a:t>Once fine silica gets inside of the alveoli the immune system tries to break it down. The immune system however cannot remove it and the cells die – imbedding themselves in the wall of the alveoli. This dead cell can initiate other cells to die around it, ultimately causing a mass of scar tissue inside the lungs. Through a process called calcification this scar tissue hardens. This hard scar tissue renders the alveoli useless and also restricts the lungs in expanding during inhalation.</a:t>
            </a:r>
          </a:p>
          <a:p>
            <a:r>
              <a:rPr lang="en-GB" baseline="0" dirty="0" smtClean="0"/>
              <a:t>There is no reversal of the process and no treatment. The scar tissue and associated health effects are retained for life. The only treatment is to prevent further exposure.</a:t>
            </a:r>
          </a:p>
          <a:p>
            <a:endParaRPr lang="en-GB" dirty="0" smtClean="0"/>
          </a:p>
          <a:p>
            <a:r>
              <a:rPr lang="en-GB" dirty="0" smtClean="0"/>
              <a:t>The picture is</a:t>
            </a:r>
            <a:r>
              <a:rPr lang="en-GB" baseline="0" dirty="0" smtClean="0"/>
              <a:t> of </a:t>
            </a:r>
            <a:r>
              <a:rPr lang="en-GB" baseline="0" dirty="0" err="1" smtClean="0"/>
              <a:t>Delamar</a:t>
            </a:r>
            <a:r>
              <a:rPr lang="en-GB" baseline="0" dirty="0" smtClean="0"/>
              <a:t> in Nevada. It is a former gold mining town, now a ghost town. The miners working here had to extract the gold from rock containing high levels of silica, which lead them to get silicosis. The high death rate resulting from this exposure led it to be known as The </a:t>
            </a:r>
            <a:r>
              <a:rPr lang="en-GB" baseline="0" dirty="0" err="1" smtClean="0"/>
              <a:t>Widowmaker</a:t>
            </a:r>
            <a:r>
              <a:rPr lang="en-GB" baseline="0" dirty="0" smtClean="0"/>
              <a:t>.</a:t>
            </a:r>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14</a:t>
            </a:fld>
            <a:endParaRPr lang="en-GB" dirty="0"/>
          </a:p>
        </p:txBody>
      </p:sp>
    </p:spTree>
    <p:extLst>
      <p:ext uri="{BB962C8B-B14F-4D97-AF65-F5344CB8AC3E}">
        <p14:creationId xmlns:p14="http://schemas.microsoft.com/office/powerpoint/2010/main" val="2412455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X-ray</a:t>
            </a:r>
            <a:r>
              <a:rPr lang="en-GB" baseline="0" dirty="0" smtClean="0"/>
              <a:t> on the left is of healthy lungs – represented by the black spaces for the air spaces (alveoli) inside the lungs</a:t>
            </a:r>
          </a:p>
          <a:p>
            <a:endParaRPr lang="en-GB" baseline="0" dirty="0" smtClean="0"/>
          </a:p>
          <a:p>
            <a:r>
              <a:rPr lang="en-GB" baseline="0" dirty="0" smtClean="0"/>
              <a:t>The X-ray on the right is of lungs with Pneumoconiosis (such as asbestosis or silicosis). The white ‘wisps’ are indicative of the scarring and following calcification of the scar tissue inside the lungs.</a:t>
            </a:r>
          </a:p>
          <a:p>
            <a:endParaRPr lang="en-GB" baseline="0" dirty="0" smtClean="0"/>
          </a:p>
          <a:p>
            <a:r>
              <a:rPr lang="en-GB" baseline="0" dirty="0" smtClean="0"/>
              <a:t>The one the right could be said to have controlled their dust exposures. Its more difficult to say which is the oldest, however it would be reasonable to suggest that the one on the left is as the scarring is evidence of long term exposures to dust.</a:t>
            </a:r>
          </a:p>
          <a:p>
            <a:endParaRPr lang="en-GB" baseline="0" dirty="0" smtClean="0"/>
          </a:p>
          <a:p>
            <a:r>
              <a:rPr lang="en-GB" baseline="0" dirty="0" smtClean="0"/>
              <a:t>X-Rays are notoriously difficult to read, in this regards this slide should be used as a discussion point rather than as a slide with right and wrong answers</a:t>
            </a:r>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15</a:t>
            </a:fld>
            <a:endParaRPr lang="en-GB" dirty="0"/>
          </a:p>
        </p:txBody>
      </p:sp>
    </p:spTree>
    <p:extLst>
      <p:ext uri="{BB962C8B-B14F-4D97-AF65-F5344CB8AC3E}">
        <p14:creationId xmlns:p14="http://schemas.microsoft.com/office/powerpoint/2010/main" val="3656672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Lung cancer is</a:t>
            </a:r>
            <a:r>
              <a:rPr lang="en-GB" baseline="0" dirty="0" smtClean="0"/>
              <a:t> a cancer inside the lungs. With regards to the categories described previously this may be caused by wood or silica, however many chemicals in construction can cause cancer (such as diesel engine emissions)</a:t>
            </a:r>
          </a:p>
          <a:p>
            <a:endParaRPr lang="en-GB" baseline="0" dirty="0" smtClean="0"/>
          </a:p>
          <a:p>
            <a:r>
              <a:rPr lang="en-GB" baseline="0" dirty="0" smtClean="0"/>
              <a:t>With COPD and Silicosis the more dust you breathe the worse the disease will get, however with Lung Cancer it is a case of the more you breathe the greater the risk of developing the disease. Once you it develops it then grows and worsens of its own accord, independent of whether you continue to breathe in dusts or not.</a:t>
            </a:r>
          </a:p>
          <a:p>
            <a:endParaRPr lang="en-GB" baseline="0" dirty="0" smtClean="0"/>
          </a:p>
          <a:p>
            <a:r>
              <a:rPr lang="en-GB" baseline="0" dirty="0" smtClean="0"/>
              <a:t>An good analogy is that of smoking. Smoking increases the risk of getting lung cancer. One cigarette has a very small risk of causing cancer, however 20 a day significantly increases that risk.</a:t>
            </a:r>
          </a:p>
          <a:p>
            <a:endParaRPr lang="en-GB" baseline="0" dirty="0" smtClean="0"/>
          </a:p>
          <a:p>
            <a:r>
              <a:rPr lang="en-GB" baseline="0" dirty="0" smtClean="0"/>
              <a:t>Cancer can occur wherever the cancer causing dust gets trapped. For example with wood dust, this can also get trapped in the sinuses. Once trapped here it can cause </a:t>
            </a:r>
            <a:r>
              <a:rPr lang="en-GB" baseline="0" dirty="0" err="1" smtClean="0"/>
              <a:t>paranasal</a:t>
            </a:r>
            <a:r>
              <a:rPr lang="en-GB" baseline="0" dirty="0" smtClean="0"/>
              <a:t> sinus cancer (cancer in the sinus).</a:t>
            </a:r>
          </a:p>
          <a:p>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16</a:t>
            </a:fld>
            <a:endParaRPr lang="en-GB" dirty="0"/>
          </a:p>
        </p:txBody>
      </p:sp>
    </p:spTree>
    <p:extLst>
      <p:ext uri="{BB962C8B-B14F-4D97-AF65-F5344CB8AC3E}">
        <p14:creationId xmlns:p14="http://schemas.microsoft.com/office/powerpoint/2010/main" val="2839095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Because dusts effect the respiratory system the early signs an</a:t>
            </a:r>
            <a:r>
              <a:rPr lang="en-GB" baseline="0" dirty="0" smtClean="0"/>
              <a:t>d symptoms of all of the diseases can be easily confused between the diseases. The list on the slide represents a good overview of the classic symptoms of lung damage to look out for.</a:t>
            </a:r>
          </a:p>
          <a:p>
            <a:endParaRPr lang="en-GB" baseline="0" dirty="0" smtClean="0"/>
          </a:p>
          <a:p>
            <a:r>
              <a:rPr lang="en-GB" baseline="0" dirty="0" smtClean="0"/>
              <a:t>It is important for individuals to identify the early symptoms so they are able to act upon any of them as soon as possible. Treatment for many symptoms is possible, however once many of the diseases develop then full recovery is unlikely.</a:t>
            </a:r>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17</a:t>
            </a:fld>
            <a:endParaRPr lang="en-GB" dirty="0"/>
          </a:p>
        </p:txBody>
      </p:sp>
    </p:spTree>
    <p:extLst>
      <p:ext uri="{BB962C8B-B14F-4D97-AF65-F5344CB8AC3E}">
        <p14:creationId xmlns:p14="http://schemas.microsoft.com/office/powerpoint/2010/main" val="1243841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Individuals need</a:t>
            </a:r>
            <a:r>
              <a:rPr lang="en-GB" baseline="0" dirty="0" smtClean="0"/>
              <a:t> to know what a serious dust exposures look like. A single example is given in the following slide, that of sanding wood. This is done to show how lighting conditions can influence what dust can or cannot be seen. </a:t>
            </a:r>
          </a:p>
          <a:p>
            <a:endParaRPr lang="en-GB" baseline="0" dirty="0" smtClean="0"/>
          </a:p>
          <a:p>
            <a:r>
              <a:rPr lang="en-GB" baseline="0" dirty="0" smtClean="0"/>
              <a:t>Alternative examples of work specific to the audience can be inserted here should they be available.</a:t>
            </a:r>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18</a:t>
            </a:fld>
            <a:endParaRPr lang="en-GB" dirty="0"/>
          </a:p>
        </p:txBody>
      </p:sp>
    </p:spTree>
    <p:extLst>
      <p:ext uri="{BB962C8B-B14F-4D97-AF65-F5344CB8AC3E}">
        <p14:creationId xmlns:p14="http://schemas.microsoft.com/office/powerpoint/2010/main" val="4186873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most serious diseases that</a:t>
            </a:r>
            <a:r>
              <a:rPr lang="en-GB" baseline="0" dirty="0" smtClean="0"/>
              <a:t> result from dust exposure are those that result in exposure to respirable dust. These dusts are not always visible to the naked eye and take particular lighting to become apparent.</a:t>
            </a:r>
          </a:p>
          <a:p>
            <a:endParaRPr lang="en-GB" baseline="0" dirty="0" smtClean="0"/>
          </a:p>
          <a:p>
            <a:r>
              <a:rPr lang="en-GB" baseline="0" dirty="0" smtClean="0"/>
              <a:t>Both of the photos are taken of the same process, the only difference being the lighting. Tyndall lighting is simply a light shining at 90 degree to the position of the viewer. A similar effect can be seen in a dark room, where a single beam of light comes through a crack in the curtains illuminating the suspended dusts in the air.</a:t>
            </a:r>
          </a:p>
          <a:p>
            <a:endParaRPr lang="en-GB" baseline="0" dirty="0" smtClean="0"/>
          </a:p>
          <a:p>
            <a:endParaRPr lang="en-GB" baseline="0" dirty="0" smtClean="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19</a:t>
            </a:fld>
            <a:endParaRPr lang="en-GB" dirty="0"/>
          </a:p>
        </p:txBody>
      </p:sp>
    </p:spTree>
    <p:extLst>
      <p:ext uri="{BB962C8B-B14F-4D97-AF65-F5344CB8AC3E}">
        <p14:creationId xmlns:p14="http://schemas.microsoft.com/office/powerpoint/2010/main" val="416753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Dust is</a:t>
            </a:r>
            <a:r>
              <a:rPr lang="en-GB" baseline="0" dirty="0" smtClean="0"/>
              <a:t> often the forgotten chemical exposure. Its not something that you will get have a safety data sheet for, or will come labelled with hazard symbols.</a:t>
            </a:r>
          </a:p>
          <a:p>
            <a:endParaRPr lang="en-GB" baseline="0" dirty="0" smtClean="0"/>
          </a:p>
          <a:p>
            <a:r>
              <a:rPr lang="en-GB" baseline="0" dirty="0" smtClean="0"/>
              <a:t>It is for this reason that it is important that employers and employees make sure they are aware of what are the health implications of what they breath in.</a:t>
            </a:r>
          </a:p>
          <a:p>
            <a:endParaRPr lang="en-GB" baseline="0" dirty="0" smtClean="0"/>
          </a:p>
          <a:p>
            <a:r>
              <a:rPr lang="en-GB" baseline="0" dirty="0" smtClean="0"/>
              <a:t>This training presentation has been put together to help those working in construction make the correct decisions on how to control their dust exposures, as well as understand the reasoning behind why you need to control these exposures.</a:t>
            </a:r>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2</a:t>
            </a:fld>
            <a:endParaRPr lang="en-GB" dirty="0"/>
          </a:p>
        </p:txBody>
      </p:sp>
    </p:spTree>
    <p:extLst>
      <p:ext uri="{BB962C8B-B14F-4D97-AF65-F5344CB8AC3E}">
        <p14:creationId xmlns:p14="http://schemas.microsoft.com/office/powerpoint/2010/main" val="4023877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Knowing what dusts are and what</a:t>
            </a:r>
            <a:r>
              <a:rPr lang="en-GB" baseline="0" dirty="0" smtClean="0"/>
              <a:t> they can do to us is one part of the problem, the second is to act on them. The following slides have been written to provide some generally applicable information on the management of dusts.</a:t>
            </a:r>
          </a:p>
          <a:p>
            <a:endParaRPr lang="en-GB" baseline="0" dirty="0" smtClean="0"/>
          </a:p>
          <a:p>
            <a:r>
              <a:rPr lang="en-GB" baseline="0" dirty="0" smtClean="0"/>
              <a:t>The presenter should take the opportunity in this section to talk about the measures that are in place for their specific audience and why they must be used.</a:t>
            </a:r>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20</a:t>
            </a:fld>
            <a:endParaRPr lang="en-GB" dirty="0"/>
          </a:p>
        </p:txBody>
      </p:sp>
    </p:spTree>
    <p:extLst>
      <p:ext uri="{BB962C8B-B14F-4D97-AF65-F5344CB8AC3E}">
        <p14:creationId xmlns:p14="http://schemas.microsoft.com/office/powerpoint/2010/main" val="2716674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 number of different means of control of</a:t>
            </a:r>
            <a:r>
              <a:rPr lang="en-GB" baseline="0" dirty="0" smtClean="0"/>
              <a:t> dusts, many of which have been made at an early stage when the work has been originally planned. This slide summarises the requirements of any engineering control that may be in place, particularly with regards to the new requirement of dust extraction units.</a:t>
            </a:r>
          </a:p>
          <a:p>
            <a:endParaRPr lang="en-GB" baseline="0" dirty="0" smtClean="0"/>
          </a:p>
          <a:p>
            <a:r>
              <a:rPr lang="en-GB" baseline="0" dirty="0" smtClean="0"/>
              <a:t>On tool systems such as damping down or extraction are never 100% effective. Whist they capture much of the dust they should always be used in conjunction with other controls (namely dust masks). Dust control systems do not only protect yourself but the others around you and who follow on from you (such as cleaners). Most disease is caused by regular small exposures, not a single large one off exposure. So don’t fall into the trap of saying to yourself that “its only a quick one off job”, ask yourself how many times will you end up doing that quick job in a life time. Most lung diseases are a result of cumulative exposures over time, each exposure adds a little bit upon the last until over the years the disease actually manifests.</a:t>
            </a:r>
          </a:p>
          <a:p>
            <a:endParaRPr lang="en-GB" baseline="0" dirty="0" smtClean="0"/>
          </a:p>
          <a:p>
            <a:r>
              <a:rPr lang="en-GB" baseline="0" dirty="0" smtClean="0"/>
              <a:t>The new classification system for extraction and dust control systems is simply H, M and L. This equates to the hazard level of the dust that the filtering system can control; H for high hazard dusts, M for Medium and L for Low. All the dusts discussed in this presentation are classed as Medium hazard and so must be controlled using M-Class dust extraction systems. </a:t>
            </a:r>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21</a:t>
            </a:fld>
            <a:endParaRPr lang="en-GB" dirty="0"/>
          </a:p>
        </p:txBody>
      </p:sp>
    </p:spTree>
    <p:extLst>
      <p:ext uri="{BB962C8B-B14F-4D97-AF65-F5344CB8AC3E}">
        <p14:creationId xmlns:p14="http://schemas.microsoft.com/office/powerpoint/2010/main" val="2733084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chemeClr val="tx1"/>
                </a:solidFill>
              </a:rPr>
              <a:t>PPE is the last form of control against dusts, but quite often</a:t>
            </a:r>
            <a:r>
              <a:rPr lang="en-GB" sz="1200" baseline="0" dirty="0" smtClean="0">
                <a:solidFill>
                  <a:schemeClr val="tx1"/>
                </a:solidFill>
              </a:rPr>
              <a:t> the one that is put in place as it is </a:t>
            </a:r>
            <a:r>
              <a:rPr lang="en-GB" sz="1200" baseline="0" dirty="0" err="1" smtClean="0">
                <a:solidFill>
                  <a:schemeClr val="tx1"/>
                </a:solidFill>
              </a:rPr>
              <a:t>percieved</a:t>
            </a:r>
            <a:r>
              <a:rPr lang="en-GB" sz="1200" baseline="0" dirty="0" smtClean="0">
                <a:solidFill>
                  <a:schemeClr val="tx1"/>
                </a:solidFill>
              </a:rPr>
              <a:t> to be cheaper and easier. PPE is the last form of defence as it is the last physical barrier between yourself and the dust that is in the air. For that reason it is important that individuals are aware of what they can do to make sure it is fit for them and the job they are doing.</a:t>
            </a:r>
            <a:endParaRPr lang="en-GB" sz="12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chemeClr val="tx1"/>
                </a:solidFill>
              </a:rPr>
              <a:t>The suitability of RPE is vital</a:t>
            </a:r>
            <a:r>
              <a:rPr lang="en-GB" sz="1200" baseline="0" dirty="0" smtClean="0">
                <a:solidFill>
                  <a:schemeClr val="tx1"/>
                </a:solidFill>
              </a:rPr>
              <a:t> and people need to take some responsibility for what they use. F</a:t>
            </a:r>
            <a:r>
              <a:rPr lang="en-GB" sz="1200" dirty="0" smtClean="0">
                <a:solidFill>
                  <a:schemeClr val="tx1"/>
                </a:solidFill>
              </a:rPr>
              <a:t>or example, silica dust must be controlled using a P3 respirator.</a:t>
            </a:r>
            <a:r>
              <a:rPr lang="en-GB" sz="1200" baseline="0" dirty="0" smtClean="0">
                <a:solidFill>
                  <a:schemeClr val="tx1"/>
                </a:solidFill>
              </a:rPr>
              <a:t> If they are provided a P2 respirator then they need to change it for another one.</a:t>
            </a:r>
            <a:endParaRPr lang="en-GB" sz="1200" dirty="0" smtClean="0">
              <a:solidFill>
                <a:schemeClr val="tx1"/>
              </a:solidFill>
            </a:endParaRPr>
          </a:p>
          <a:p>
            <a:endParaRPr lang="en-GB" dirty="0" smtClean="0"/>
          </a:p>
          <a:p>
            <a:r>
              <a:rPr lang="en-GB" dirty="0" smtClean="0"/>
              <a:t>Being</a:t>
            </a:r>
            <a:r>
              <a:rPr lang="en-GB" baseline="0" dirty="0" smtClean="0"/>
              <a:t> clean shaven is an important aspect of a dust mask. Air will always follow the path of least resistance, and this needs to be through the filters of the RPE. With a beard or stubble this lifts the mask from the skin, providing a path for contaminated air to bypass the filters and get into the respiratory system. </a:t>
            </a:r>
            <a:endParaRPr lang="en-GB" dirty="0" smtClean="0"/>
          </a:p>
          <a:p>
            <a:endParaRPr lang="en-GB" dirty="0" smtClean="0"/>
          </a:p>
          <a:p>
            <a:r>
              <a:rPr lang="en-GB" dirty="0" smtClean="0"/>
              <a:t>Face fit testing is a requirement for a</a:t>
            </a:r>
            <a:r>
              <a:rPr lang="en-GB" baseline="0" dirty="0" smtClean="0"/>
              <a:t>ll close fitting respiratory protection. Any RPE that requires a tight seal against the face needs to be formally checked that it is going to the job properly. An analogy can be made with another form of PPE – fall arrest harnesses. Is it not reasonable to ensure that an individuals weight is within the capabilities of the harness they are to wear? The same principle applies.</a:t>
            </a:r>
          </a:p>
          <a:p>
            <a:endParaRPr lang="en-GB" baseline="0" dirty="0" smtClean="0"/>
          </a:p>
          <a:p>
            <a:r>
              <a:rPr lang="en-GB" baseline="0" dirty="0" smtClean="0"/>
              <a:t>Face fit testing is a one off test that needs to be performed, but users need to check they are wearing their mask correctly every time they put one on. Face fit testing helps as they will be accustomed to how it feels to have a mask fitted properly.  Once put on, if a user covers the mask with their hands and breathes in sharply then they should feel the mask suck onto their face. This tests whether there is adequate seal between the face and the mask. It is advisable to repeat this twice, once through the nose and once through the mouth. This ensures that the seal is complete over the bridge of the nose as well.</a:t>
            </a:r>
          </a:p>
          <a:p>
            <a:endParaRPr lang="en-GB" baseline="0" dirty="0" smtClean="0"/>
          </a:p>
          <a:p>
            <a:r>
              <a:rPr lang="en-GB" baseline="0" dirty="0" smtClean="0"/>
              <a:t>A common complaint is that masks cause safety glasses to steam up. Should this happen it is indicative that the mask is not fitted properly. Tighten the straps (if possible) and check fitting across the bridge of the nose to fix this. Should it continue then an alternative mask needs to be sought.</a:t>
            </a:r>
          </a:p>
          <a:p>
            <a:endParaRPr lang="en-GB" baseline="0" dirty="0" smtClean="0"/>
          </a:p>
          <a:p>
            <a:r>
              <a:rPr lang="en-GB" baseline="0" dirty="0" smtClean="0"/>
              <a:t>The picture is an indicator or the structure of a mask and how it has been designed to capture dusts. The multiple filters use a combination of techniques (physical entrapment, aerodynamics and static charge) to ensure all particles are removed from the air that a person breathes in.</a:t>
            </a:r>
          </a:p>
          <a:p>
            <a:endParaRPr lang="en-GB" baseline="0" dirty="0" smtClean="0"/>
          </a:p>
          <a:p>
            <a:endParaRPr lang="en-GB" baseline="0" dirty="0" smtClean="0"/>
          </a:p>
          <a:p>
            <a:endParaRPr lang="en-GB" baseline="0" dirty="0" smtClean="0"/>
          </a:p>
          <a:p>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22</a:t>
            </a:fld>
            <a:endParaRPr lang="en-GB" dirty="0"/>
          </a:p>
        </p:txBody>
      </p:sp>
    </p:spTree>
    <p:extLst>
      <p:ext uri="{BB962C8B-B14F-4D97-AF65-F5344CB8AC3E}">
        <p14:creationId xmlns:p14="http://schemas.microsoft.com/office/powerpoint/2010/main" val="1378791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a:t>
            </a:r>
            <a:r>
              <a:rPr lang="en-GB" dirty="0" smtClean="0"/>
              <a:t>slide summarises</a:t>
            </a:r>
            <a:r>
              <a:rPr lang="en-GB" baseline="0" dirty="0" smtClean="0"/>
              <a:t> the whole presentation. It should be reiterated that dusts are a re serious problem in the construction industry and have the potential to kill. </a:t>
            </a:r>
          </a:p>
          <a:p>
            <a:endParaRPr lang="en-GB" baseline="0" dirty="0" smtClean="0"/>
          </a:p>
          <a:p>
            <a:r>
              <a:rPr lang="en-GB" baseline="0" dirty="0" smtClean="0"/>
              <a:t>The reason for this predominantly lies in the fact that the ill health takes many years to manifest so companies and individuals have been reluctant to put in the extra time and effort to control them as they need to be. The change happening in the industry with regards to the management and control of dusts comes predominantly from awareness, such as this training. It is important therefore to take the message on board and act now to protect yourself.</a:t>
            </a:r>
          </a:p>
          <a:p>
            <a:endParaRPr lang="en-GB" baseline="0" dirty="0" smtClean="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23</a:t>
            </a:fld>
            <a:endParaRPr lang="en-GB" dirty="0"/>
          </a:p>
        </p:txBody>
      </p:sp>
    </p:spTree>
    <p:extLst>
      <p:ext uri="{BB962C8B-B14F-4D97-AF65-F5344CB8AC3E}">
        <p14:creationId xmlns:p14="http://schemas.microsoft.com/office/powerpoint/2010/main" val="281017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Everyone</a:t>
            </a:r>
            <a:r>
              <a:rPr lang="en-GB" baseline="0" dirty="0" smtClean="0"/>
              <a:t> should be able to understand what dust actually is. The problem comes when trying to understand what dust can do to you.</a:t>
            </a:r>
          </a:p>
          <a:p>
            <a:pPr eaLnBrk="1" hangingPunct="1">
              <a:spcBef>
                <a:spcPct val="0"/>
              </a:spcBef>
            </a:pPr>
            <a:endParaRPr lang="en-GB" baseline="0" dirty="0" smtClean="0"/>
          </a:p>
          <a:p>
            <a:pPr eaLnBrk="1" hangingPunct="1">
              <a:spcBef>
                <a:spcPct val="0"/>
              </a:spcBef>
            </a:pPr>
            <a:r>
              <a:rPr lang="en-GB" baseline="0" dirty="0" smtClean="0"/>
              <a:t>The key to understanding this is to understand what is inside the dust, as different chemicals and different materials have different effects. A simple example would be that of asbestos. Most would be able to appreciate that asbestos dust is going to have a greater effect than that for dusts from cutting wood. </a:t>
            </a:r>
          </a:p>
          <a:p>
            <a:pPr eaLnBrk="1" hangingPunct="1">
              <a:spcBef>
                <a:spcPct val="0"/>
              </a:spcBef>
            </a:pPr>
            <a:endParaRPr lang="en-GB" baseline="0" dirty="0" smtClean="0"/>
          </a:p>
          <a:p>
            <a:pPr eaLnBrk="1" hangingPunct="1">
              <a:spcBef>
                <a:spcPct val="0"/>
              </a:spcBef>
            </a:pPr>
            <a:r>
              <a:rPr lang="en-GB" baseline="0" dirty="0" smtClean="0"/>
              <a:t>Everyone needs to have a greater appreciation of what health effects dust can have and because of the wide range of materials used in construction it can be difficult to separate out what different dusts can do. For this reason it is considered easier to concentrate on three broad categories;</a:t>
            </a:r>
          </a:p>
          <a:p>
            <a:pPr eaLnBrk="1" hangingPunct="1">
              <a:spcBef>
                <a:spcPct val="0"/>
              </a:spcBef>
            </a:pPr>
            <a:r>
              <a:rPr lang="en-GB" baseline="0" dirty="0" smtClean="0"/>
              <a:t>1 – Sand, Stone, Concrete and Stone products</a:t>
            </a:r>
          </a:p>
          <a:p>
            <a:pPr eaLnBrk="1" hangingPunct="1">
              <a:spcBef>
                <a:spcPct val="0"/>
              </a:spcBef>
            </a:pPr>
            <a:r>
              <a:rPr lang="en-GB" baseline="0" dirty="0" smtClean="0"/>
              <a:t>2 – Wood, and all wood products (such as chipboard and MDF)</a:t>
            </a:r>
          </a:p>
          <a:p>
            <a:pPr eaLnBrk="1" hangingPunct="1">
              <a:spcBef>
                <a:spcPct val="0"/>
              </a:spcBef>
            </a:pPr>
            <a:r>
              <a:rPr lang="en-GB" baseline="0" dirty="0" smtClean="0"/>
              <a:t>3 – Other general dusts, including Plasterboard.</a:t>
            </a:r>
          </a:p>
          <a:p>
            <a:pPr eaLnBrk="1" hangingPunct="1">
              <a:spcBef>
                <a:spcPct val="0"/>
              </a:spcBef>
            </a:pPr>
            <a:endParaRPr lang="en-GB" baseline="0" dirty="0" smtClean="0"/>
          </a:p>
          <a:p>
            <a:pPr eaLnBrk="1" hangingPunct="1">
              <a:spcBef>
                <a:spcPct val="0"/>
              </a:spcBef>
            </a:pPr>
            <a:r>
              <a:rPr lang="en-GB" baseline="0" dirty="0" smtClean="0"/>
              <a:t>Being aware of the potential health effects of these three hazardous compounds will be a good starting point to appreciate how different dusts can effect you, and what you might need to do about it.</a:t>
            </a:r>
          </a:p>
          <a:p>
            <a:pPr eaLnBrk="1" hangingPunct="1">
              <a:spcBef>
                <a:spcPct val="0"/>
              </a:spcBef>
            </a:pPr>
            <a:endParaRPr lang="en-GB" baseline="0" dirty="0" smtClean="0"/>
          </a:p>
          <a:p>
            <a:pPr eaLnBrk="1" hangingPunct="1">
              <a:spcBef>
                <a:spcPct val="0"/>
              </a:spcBef>
            </a:pPr>
            <a:r>
              <a:rPr lang="en-GB" baseline="0" dirty="0" smtClean="0"/>
              <a:t>To give an example of how complicated it can be – the hazards of wood dust can be differentiated between different species of tree. It is for this reason that we apply these broad categories, and perhaps also mention the differences between softwood and hardwood.</a:t>
            </a:r>
          </a:p>
          <a:p>
            <a:pPr eaLnBrk="1" hangingPunct="1">
              <a:spcBef>
                <a:spcPct val="0"/>
              </a:spcBef>
            </a:pPr>
            <a:endParaRPr lang="en-GB"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670CBB-FE71-4C8D-B76E-CB6924D018CD}" type="slidenum">
              <a:rPr lang="en-GB"/>
              <a:pPr fontAlgn="base">
                <a:spcBef>
                  <a:spcPct val="0"/>
                </a:spcBef>
                <a:spcAft>
                  <a:spcPct val="0"/>
                </a:spcAft>
                <a:defRPr/>
              </a:pPr>
              <a:t>3</a:t>
            </a:fld>
            <a:endParaRPr lang="en-GB" dirty="0"/>
          </a:p>
        </p:txBody>
      </p:sp>
      <p:sp>
        <p:nvSpPr>
          <p:cNvPr id="2" name="Header Placeholder 1"/>
          <p:cNvSpPr>
            <a:spLocks noGrp="1"/>
          </p:cNvSpPr>
          <p:nvPr>
            <p:ph type="hdr" sz="quarter"/>
          </p:nvPr>
        </p:nvSpPr>
        <p:spPr/>
        <p:txBody>
          <a:bodyPr/>
          <a:lstStyle/>
          <a:p>
            <a:pPr>
              <a:defRPr/>
            </a:pPr>
            <a:r>
              <a:rPr lang="en-GB"/>
              <a:t>Construction Dust Partnership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size of dusts has</a:t>
            </a:r>
            <a:r>
              <a:rPr lang="en-GB" baseline="0" dirty="0" smtClean="0"/>
              <a:t> a relationship with the potential ill health effects that may occur. It is important to appreciate the dust comes in difference sizes, and that size dictates where the dust ends up inside the lungs.</a:t>
            </a:r>
          </a:p>
          <a:p>
            <a:endParaRPr lang="en-GB" baseline="0" dirty="0" smtClean="0"/>
          </a:p>
          <a:p>
            <a:r>
              <a:rPr lang="en-GB" baseline="0" dirty="0" smtClean="0"/>
              <a:t>The diagram represents the different sizes of various dusts. On this diagram respirable dusts are anything that is below 10(</a:t>
            </a:r>
            <a:r>
              <a:rPr lang="en-GB" baseline="0" dirty="0" err="1" smtClean="0"/>
              <a:t>micrometers</a:t>
            </a:r>
            <a:r>
              <a:rPr lang="en-GB" baseline="0" dirty="0" smtClean="0"/>
              <a:t>)</a:t>
            </a:r>
          </a:p>
          <a:p>
            <a:endParaRPr lang="en-GB" baseline="0" dirty="0" smtClean="0"/>
          </a:p>
          <a:p>
            <a:r>
              <a:rPr lang="en-GB" baseline="0" dirty="0" smtClean="0"/>
              <a:t>Generally speaking the larger inhalable fractions of dusts can be removed by the lungs defensive mechanisms; namely sneezing and the </a:t>
            </a:r>
            <a:r>
              <a:rPr lang="en-GB" baseline="0" dirty="0" err="1" smtClean="0"/>
              <a:t>mucociliary</a:t>
            </a:r>
            <a:r>
              <a:rPr lang="en-GB" baseline="0" dirty="0" smtClean="0"/>
              <a:t> escalator (coughing up of mucus and trapped dusts from the lungs)</a:t>
            </a:r>
          </a:p>
          <a:p>
            <a:endParaRPr lang="en-GB" baseline="0" dirty="0" smtClean="0"/>
          </a:p>
          <a:p>
            <a:r>
              <a:rPr lang="en-GB" baseline="0" dirty="0" smtClean="0"/>
              <a:t>Respirable dusts get to the deep lung where the </a:t>
            </a:r>
            <a:r>
              <a:rPr lang="en-GB" baseline="0" dirty="0" err="1" smtClean="0"/>
              <a:t>mucociliary</a:t>
            </a:r>
            <a:r>
              <a:rPr lang="en-GB" baseline="0" dirty="0" smtClean="0"/>
              <a:t> escalator is not effective. This requires the immune system to break down the material caught in the lungs. If the immune system cannot remove the dust then it remains trapped in the lungs where it will have long term chronic effects.</a:t>
            </a:r>
          </a:p>
          <a:p>
            <a:endParaRPr lang="en-GB" baseline="0" dirty="0" smtClean="0"/>
          </a:p>
          <a:p>
            <a:endParaRPr lang="en-GB" baseline="0" dirty="0" smtClean="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4</a:t>
            </a:fld>
            <a:endParaRPr lang="en-GB" dirty="0"/>
          </a:p>
        </p:txBody>
      </p:sp>
    </p:spTree>
    <p:extLst>
      <p:ext uri="{BB962C8B-B14F-4D97-AF65-F5344CB8AC3E}">
        <p14:creationId xmlns:p14="http://schemas.microsoft.com/office/powerpoint/2010/main" val="163202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understanding</a:t>
            </a:r>
            <a:r>
              <a:rPr lang="en-GB" baseline="0" dirty="0" smtClean="0"/>
              <a:t> how the lungs can be effected it is important to understand how dust can enter the lungs. This slide should give a basic outline of how air enters the lungs, and obviously where air can go the dust can be transported with it.</a:t>
            </a:r>
          </a:p>
          <a:p>
            <a:endParaRPr lang="en-GB" baseline="0" dirty="0" smtClean="0"/>
          </a:p>
          <a:p>
            <a:r>
              <a:rPr lang="en-GB" baseline="0" dirty="0" smtClean="0"/>
              <a:t>Whilst the respiratory system can be seen as fairly complicated, it is easiest to summarise it as follows</a:t>
            </a:r>
          </a:p>
          <a:p>
            <a:endParaRPr lang="en-GB" baseline="0" dirty="0" smtClean="0"/>
          </a:p>
          <a:p>
            <a:r>
              <a:rPr lang="en-GB" baseline="0" dirty="0" smtClean="0"/>
              <a:t>Nose – the primary route of air (and therefore dusts) into the body</a:t>
            </a:r>
          </a:p>
          <a:p>
            <a:r>
              <a:rPr lang="en-GB" baseline="0" dirty="0" smtClean="0"/>
              <a:t>Sinuses – Large air spaces which slow and warm air before entering the lungs</a:t>
            </a:r>
          </a:p>
          <a:p>
            <a:r>
              <a:rPr lang="en-GB" baseline="0" dirty="0" smtClean="0"/>
              <a:t>Mouth – the secondary route for air entering the body (bypassing the sinuses)</a:t>
            </a:r>
          </a:p>
          <a:p>
            <a:r>
              <a:rPr lang="en-GB" baseline="0" dirty="0" smtClean="0"/>
              <a:t>Windpipe – The trachea, which branches in to two bronchi, which in turn branch in to bronchioles</a:t>
            </a:r>
          </a:p>
          <a:p>
            <a:r>
              <a:rPr lang="en-GB" baseline="0" dirty="0" smtClean="0"/>
              <a:t>Alveoli – Air sacs, collected in groups at the end of the lungs. This is where air ultimately reaches and is where oxygen is transferred into the blood supply.</a:t>
            </a:r>
          </a:p>
          <a:p>
            <a:endParaRPr lang="en-GB" baseline="0" dirty="0" smtClean="0"/>
          </a:p>
          <a:p>
            <a:r>
              <a:rPr lang="en-GB" baseline="0" dirty="0" smtClean="0"/>
              <a:t>It might help at this stage to describe the lungs as an inverted tree. The main trunk is the windpipe, which branches into every smaller tubes – ultimately ending in twigs and leaves. In trees you have leaves at the end, in the lungs you have air sacs or balloons called alveoli. Any dust that is small enough to get to the air sacs will be trapped there.</a:t>
            </a:r>
          </a:p>
          <a:p>
            <a:endParaRPr lang="en-GB" baseline="0" dirty="0" smtClean="0"/>
          </a:p>
          <a:p>
            <a:endParaRPr lang="en-GB" baseline="0" dirty="0" smtClean="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5</a:t>
            </a:fld>
            <a:endParaRPr lang="en-GB" dirty="0"/>
          </a:p>
        </p:txBody>
      </p:sp>
    </p:spTree>
    <p:extLst>
      <p:ext uri="{BB962C8B-B14F-4D97-AF65-F5344CB8AC3E}">
        <p14:creationId xmlns:p14="http://schemas.microsoft.com/office/powerpoint/2010/main" val="163202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is primarily aimed to give a visual representation of how dusts reach different parts of the lung, and that these effect different parts of the body.</a:t>
            </a:r>
          </a:p>
          <a:p>
            <a:endParaRPr lang="en-GB" baseline="0" dirty="0" smtClean="0"/>
          </a:p>
          <a:p>
            <a:r>
              <a:rPr lang="en-GB" dirty="0" smtClean="0"/>
              <a:t>The size of dusts has</a:t>
            </a:r>
            <a:r>
              <a:rPr lang="en-GB" baseline="0" dirty="0" smtClean="0"/>
              <a:t> a relationship with the potential ill health effects that may occur.</a:t>
            </a:r>
          </a:p>
          <a:p>
            <a:endParaRPr lang="en-GB" baseline="0" dirty="0" smtClean="0"/>
          </a:p>
          <a:p>
            <a:r>
              <a:rPr lang="en-GB" baseline="0" dirty="0" smtClean="0"/>
              <a:t>Generally speaking the larger inhalable fractions of dusts can be removed by the lungs defensive mechanisms; namely sneezing and the </a:t>
            </a:r>
            <a:r>
              <a:rPr lang="en-GB" baseline="0" dirty="0" err="1" smtClean="0"/>
              <a:t>mucociliary</a:t>
            </a:r>
            <a:r>
              <a:rPr lang="en-GB" baseline="0" dirty="0" smtClean="0"/>
              <a:t> escalator (coughing up of mucus and trapped dusts from the lungs)</a:t>
            </a:r>
          </a:p>
          <a:p>
            <a:endParaRPr lang="en-GB" baseline="0" dirty="0" smtClean="0"/>
          </a:p>
          <a:p>
            <a:r>
              <a:rPr lang="en-GB" baseline="0" dirty="0" smtClean="0"/>
              <a:t>Respirable dusts get to the deep lung where the </a:t>
            </a:r>
            <a:r>
              <a:rPr lang="en-GB" baseline="0" dirty="0" err="1" smtClean="0"/>
              <a:t>mucociliary</a:t>
            </a:r>
            <a:r>
              <a:rPr lang="en-GB" baseline="0" dirty="0" smtClean="0"/>
              <a:t> escalator is not effective. This requires the immune system to break down the material caught in the lungs. If the immune system cannot remove the dust then it remains trapped in the lungs where it will have long term chronic effects.</a:t>
            </a:r>
          </a:p>
          <a:p>
            <a:endParaRPr lang="en-GB" baseline="0" dirty="0" smtClean="0"/>
          </a:p>
          <a:p>
            <a:r>
              <a:rPr lang="en-GB" baseline="0" dirty="0" smtClean="0"/>
              <a:t>In describing the structure of the lungs the </a:t>
            </a:r>
            <a:r>
              <a:rPr lang="en-GB" baseline="0" dirty="0" err="1" smtClean="0"/>
              <a:t>anology</a:t>
            </a:r>
            <a:r>
              <a:rPr lang="en-GB" baseline="0" dirty="0" smtClean="0"/>
              <a:t> of an inverted tree helps – the main windpipe being the trunk which progressively branches to smaller twigs ending in leaves (representing the alveoli)</a:t>
            </a:r>
          </a:p>
          <a:p>
            <a:endParaRPr lang="en-GB" baseline="0" dirty="0" smtClean="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6</a:t>
            </a:fld>
            <a:endParaRPr lang="en-GB" dirty="0"/>
          </a:p>
        </p:txBody>
      </p:sp>
    </p:spTree>
    <p:extLst>
      <p:ext uri="{BB962C8B-B14F-4D97-AF65-F5344CB8AC3E}">
        <p14:creationId xmlns:p14="http://schemas.microsoft.com/office/powerpoint/2010/main" val="163202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addresses</a:t>
            </a:r>
            <a:r>
              <a:rPr lang="en-GB" baseline="0" dirty="0" smtClean="0"/>
              <a:t> the first two points of where dusts can get trapped prior to entering the lungs. </a:t>
            </a:r>
          </a:p>
          <a:p>
            <a:endParaRPr lang="en-GB" dirty="0" smtClean="0"/>
          </a:p>
          <a:p>
            <a:r>
              <a:rPr lang="en-GB" dirty="0" smtClean="0"/>
              <a:t>Nose – this </a:t>
            </a:r>
            <a:r>
              <a:rPr lang="en-GB" baseline="0" dirty="0" smtClean="0"/>
              <a:t>has a large amount of hair and mucus lining it. The hair and sinus is there to physically trap dusts, to slow the air, and to change the direction of air so that any dusts can get trapped in mucus lining. Mucus plays a major role in protecting the lungs. Dust trapped in mucus lining the sinuses and nose is removed by sneezing or physically blowing your nose.</a:t>
            </a:r>
            <a:endParaRPr lang="en-GB" dirty="0" smtClean="0"/>
          </a:p>
          <a:p>
            <a:endParaRPr lang="en-GB" dirty="0" smtClean="0"/>
          </a:p>
          <a:p>
            <a:r>
              <a:rPr lang="en-GB" dirty="0" smtClean="0"/>
              <a:t>Mouth – The taste that</a:t>
            </a:r>
            <a:r>
              <a:rPr lang="en-GB" baseline="0" dirty="0" smtClean="0"/>
              <a:t> dusts give to the air shows the hazard of ingestion of toxic materials. This may be an issue in high risk environments such as contaminated sites where some contaminants may have serious health implications.</a:t>
            </a:r>
          </a:p>
          <a:p>
            <a:endParaRPr lang="en-GB" baseline="0" dirty="0" smtClean="0"/>
          </a:p>
          <a:p>
            <a:r>
              <a:rPr lang="en-GB" baseline="0" dirty="0" smtClean="0"/>
              <a:t>The natural lighter colour of mucus can be seen at the bottom of the picture to the right. As contaminants get caught in the mucus it discolours and dries out, as seen at the top of the picture.</a:t>
            </a:r>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7</a:t>
            </a:fld>
            <a:endParaRPr lang="en-GB" dirty="0"/>
          </a:p>
        </p:txBody>
      </p:sp>
    </p:spTree>
    <p:extLst>
      <p:ext uri="{BB962C8B-B14F-4D97-AF65-F5344CB8AC3E}">
        <p14:creationId xmlns:p14="http://schemas.microsoft.com/office/powerpoint/2010/main" val="425602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Dusts that get past your nose, sinus and mouth can get into</a:t>
            </a:r>
            <a:r>
              <a:rPr lang="en-GB" baseline="0" dirty="0" smtClean="0"/>
              <a:t> the upper lung – the larger air passages including the trachea (windpipe) and the bronchi</a:t>
            </a:r>
          </a:p>
          <a:p>
            <a:endParaRPr lang="en-GB" baseline="0" dirty="0" smtClean="0"/>
          </a:p>
          <a:p>
            <a:r>
              <a:rPr lang="en-GB" baseline="0" dirty="0" smtClean="0"/>
              <a:t>These passageways are lined with ‘hairs’ called cilia. These hairs are covered in a layer of mucus. It is this mucus that traps dusts. This dirty mucus is transported up to the top of the throat by rhythmic waving (about 20 times a second) of the hairs in a process called the </a:t>
            </a:r>
            <a:r>
              <a:rPr lang="en-GB" baseline="0" dirty="0" err="1" smtClean="0"/>
              <a:t>mucociliary</a:t>
            </a:r>
            <a:r>
              <a:rPr lang="en-GB" baseline="0" dirty="0" smtClean="0"/>
              <a:t> escalator.  Mucus moves at 1mm a minute in smaller airways, 2cm a minute in larger airways until it gets to the top of the windpipe.</a:t>
            </a:r>
          </a:p>
          <a:p>
            <a:endParaRPr lang="en-GB" baseline="0" dirty="0" smtClean="0"/>
          </a:p>
          <a:p>
            <a:r>
              <a:rPr lang="en-GB" baseline="0" dirty="0" smtClean="0"/>
              <a:t>The principle of the </a:t>
            </a:r>
            <a:r>
              <a:rPr lang="en-GB" baseline="0" dirty="0" err="1" smtClean="0"/>
              <a:t>mucociliary</a:t>
            </a:r>
            <a:r>
              <a:rPr lang="en-GB" baseline="0" dirty="0" smtClean="0"/>
              <a:t> escalator can be likened to the practice of crowd surfing (hence the picture) – where the person doing the surfing is the particulate, and the crowd supporting them and moving them are the cilia</a:t>
            </a:r>
          </a:p>
          <a:p>
            <a:endParaRPr lang="en-GB" baseline="0" dirty="0" smtClean="0"/>
          </a:p>
          <a:p>
            <a:r>
              <a:rPr lang="en-GB" baseline="0" dirty="0" smtClean="0"/>
              <a:t>Once out of the windpipe and at the top of the throat this mucus can be coughed out as phlegm.</a:t>
            </a:r>
            <a:endParaRPr lang="en-GB" dirty="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8</a:t>
            </a:fld>
            <a:endParaRPr lang="en-GB" dirty="0"/>
          </a:p>
        </p:txBody>
      </p:sp>
    </p:spTree>
    <p:extLst>
      <p:ext uri="{BB962C8B-B14F-4D97-AF65-F5344CB8AC3E}">
        <p14:creationId xmlns:p14="http://schemas.microsoft.com/office/powerpoint/2010/main" val="2822976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lower lung is predominantly</a:t>
            </a:r>
            <a:r>
              <a:rPr lang="en-GB" baseline="0" dirty="0" smtClean="0"/>
              <a:t> the alveoli (the air sacs or leaves in the tree analogy) at the end of the air ways in the lungs. There is no mucus or ‘hairs’ to remove the mucus and any dust that gets trapped inside. </a:t>
            </a:r>
          </a:p>
          <a:p>
            <a:endParaRPr lang="en-GB" baseline="0" dirty="0" smtClean="0"/>
          </a:p>
          <a:p>
            <a:r>
              <a:rPr lang="en-GB" baseline="0" dirty="0" smtClean="0"/>
              <a:t>Because the dust particles cannot be removed they will remain trapped inside the lung. The only way which these can be removed is by the immune system – specifically by the alveolar macrophages. These are immune cells designed to clear the surface of alveoli of particulates and bacteria by engulfing them</a:t>
            </a:r>
          </a:p>
          <a:p>
            <a:endParaRPr lang="en-GB" baseline="0" dirty="0" smtClean="0"/>
          </a:p>
          <a:p>
            <a:r>
              <a:rPr lang="en-GB" baseline="0" dirty="0" smtClean="0"/>
              <a:t>Often the immune cells cannot breakdown the dust and so they remain inside the immune cell until its eventual death. The dead cell may then instigate the formation of scar tissue in the alveoli, which can develop into pneumoconiosis.</a:t>
            </a:r>
          </a:p>
          <a:p>
            <a:endParaRPr lang="en-GB" baseline="0" dirty="0" smtClean="0"/>
          </a:p>
          <a:p>
            <a:r>
              <a:rPr lang="en-GB" baseline="0" dirty="0" smtClean="0"/>
              <a:t>The allergic response can occur on different grades, from mild discomfort (similar to </a:t>
            </a:r>
            <a:r>
              <a:rPr lang="en-GB" baseline="0" dirty="0" err="1" smtClean="0"/>
              <a:t>hayfever</a:t>
            </a:r>
            <a:r>
              <a:rPr lang="en-GB" baseline="0" dirty="0" smtClean="0"/>
              <a:t>) to extreme constriction of the airways requiring hospitalisation and provision of oxygen. When this happens we call this sensitisation – someone becoming sensitive to something.</a:t>
            </a:r>
          </a:p>
          <a:p>
            <a:endParaRPr lang="en-GB" baseline="0" dirty="0"/>
          </a:p>
          <a:p>
            <a:endParaRPr lang="en-GB" baseline="0" dirty="0"/>
          </a:p>
          <a:p>
            <a:endParaRPr lang="en-GB" baseline="0" dirty="0" smtClean="0"/>
          </a:p>
        </p:txBody>
      </p:sp>
      <p:sp>
        <p:nvSpPr>
          <p:cNvPr id="4" name="Header Placeholder 3"/>
          <p:cNvSpPr>
            <a:spLocks noGrp="1"/>
          </p:cNvSpPr>
          <p:nvPr>
            <p:ph type="hdr" sz="quarter" idx="10"/>
          </p:nvPr>
        </p:nvSpPr>
        <p:spPr/>
        <p:txBody>
          <a:bodyPr/>
          <a:lstStyle/>
          <a:p>
            <a:pPr>
              <a:defRPr/>
            </a:pPr>
            <a:r>
              <a:rPr lang="en-GB" smtClean="0"/>
              <a:t>Construction Dust Partnership </a:t>
            </a:r>
            <a:endParaRPr lang="en-GB"/>
          </a:p>
        </p:txBody>
      </p:sp>
      <p:sp>
        <p:nvSpPr>
          <p:cNvPr id="5" name="Slide Number Placeholder 4"/>
          <p:cNvSpPr>
            <a:spLocks noGrp="1"/>
          </p:cNvSpPr>
          <p:nvPr>
            <p:ph type="sldNum" sz="quarter" idx="11"/>
          </p:nvPr>
        </p:nvSpPr>
        <p:spPr/>
        <p:txBody>
          <a:bodyPr/>
          <a:lstStyle/>
          <a:p>
            <a:pPr>
              <a:defRPr/>
            </a:pPr>
            <a:fld id="{8E1145D2-0A09-41FC-8864-CCF2C7211816}" type="slidenum">
              <a:rPr lang="en-GB" smtClean="0"/>
              <a:pPr>
                <a:defRPr/>
              </a:pPr>
              <a:t>9</a:t>
            </a:fld>
            <a:endParaRPr lang="en-GB" dirty="0"/>
          </a:p>
        </p:txBody>
      </p:sp>
    </p:spTree>
    <p:extLst>
      <p:ext uri="{BB962C8B-B14F-4D97-AF65-F5344CB8AC3E}">
        <p14:creationId xmlns:p14="http://schemas.microsoft.com/office/powerpoint/2010/main" val="19777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2E8E65B-B98F-4896-8AA1-BE6BD06AA1FB}" type="datetime1">
              <a:rPr lang="en-GB"/>
              <a:pPr>
                <a:defRPr/>
              </a:pPr>
              <a:t>18/02/2016</a:t>
            </a:fld>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Construction Dust Partnership</a:t>
            </a:r>
          </a:p>
        </p:txBody>
      </p:sp>
      <p:sp>
        <p:nvSpPr>
          <p:cNvPr id="6" name="Slide Number Placeholder 5"/>
          <p:cNvSpPr>
            <a:spLocks noGrp="1"/>
          </p:cNvSpPr>
          <p:nvPr>
            <p:ph type="sldNum" sz="quarter" idx="12"/>
          </p:nvPr>
        </p:nvSpPr>
        <p:spPr/>
        <p:txBody>
          <a:bodyPr/>
          <a:lstStyle>
            <a:lvl1pPr>
              <a:defRPr/>
            </a:lvl1pPr>
          </a:lstStyle>
          <a:p>
            <a:pPr>
              <a:defRPr/>
            </a:pPr>
            <a:fld id="{F9A6EE20-4F7D-4D00-9F7F-F9171A8BFC83}"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0FB1092-0FFF-47BF-88F3-7411257B3550}" type="datetime1">
              <a:rPr lang="en-GB"/>
              <a:pPr>
                <a:defRPr/>
              </a:pPr>
              <a:t>18/02/2016</a:t>
            </a:fld>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Construction Dust Partnership</a:t>
            </a:r>
          </a:p>
        </p:txBody>
      </p:sp>
      <p:sp>
        <p:nvSpPr>
          <p:cNvPr id="6" name="Slide Number Placeholder 5"/>
          <p:cNvSpPr>
            <a:spLocks noGrp="1"/>
          </p:cNvSpPr>
          <p:nvPr>
            <p:ph type="sldNum" sz="quarter" idx="12"/>
          </p:nvPr>
        </p:nvSpPr>
        <p:spPr/>
        <p:txBody>
          <a:bodyPr/>
          <a:lstStyle>
            <a:lvl1pPr>
              <a:defRPr/>
            </a:lvl1pPr>
          </a:lstStyle>
          <a:p>
            <a:pPr>
              <a:defRPr/>
            </a:pPr>
            <a:fld id="{89FF4FFF-0D12-4B76-A98E-03A022679B0A}"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28BDF52-5040-4B74-B9AB-43AFAF96E6DE}" type="datetime1">
              <a:rPr lang="en-GB"/>
              <a:pPr>
                <a:defRPr/>
              </a:pPr>
              <a:t>18/02/2016</a:t>
            </a:fld>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Construction Dust Partnership</a:t>
            </a:r>
          </a:p>
        </p:txBody>
      </p:sp>
      <p:sp>
        <p:nvSpPr>
          <p:cNvPr id="6" name="Slide Number Placeholder 5"/>
          <p:cNvSpPr>
            <a:spLocks noGrp="1"/>
          </p:cNvSpPr>
          <p:nvPr>
            <p:ph type="sldNum" sz="quarter" idx="12"/>
          </p:nvPr>
        </p:nvSpPr>
        <p:spPr/>
        <p:txBody>
          <a:bodyPr/>
          <a:lstStyle>
            <a:lvl1pPr>
              <a:defRPr/>
            </a:lvl1pPr>
          </a:lstStyle>
          <a:p>
            <a:pPr>
              <a:defRPr/>
            </a:pPr>
            <a:fld id="{52592258-9464-4D88-934F-0BADCAC0F16E}"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0CFE97A-B525-4BFD-A890-28307DDDE24B}" type="datetime1">
              <a:rPr lang="en-GB"/>
              <a:pPr>
                <a:defRPr/>
              </a:pPr>
              <a:t>18/02/2016</a:t>
            </a:fld>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Construction Dust Partnership</a:t>
            </a:r>
          </a:p>
        </p:txBody>
      </p:sp>
      <p:sp>
        <p:nvSpPr>
          <p:cNvPr id="6" name="Slide Number Placeholder 5"/>
          <p:cNvSpPr>
            <a:spLocks noGrp="1"/>
          </p:cNvSpPr>
          <p:nvPr>
            <p:ph type="sldNum" sz="quarter" idx="12"/>
          </p:nvPr>
        </p:nvSpPr>
        <p:spPr/>
        <p:txBody>
          <a:bodyPr/>
          <a:lstStyle>
            <a:lvl1pPr>
              <a:defRPr/>
            </a:lvl1pPr>
          </a:lstStyle>
          <a:p>
            <a:pPr>
              <a:defRPr/>
            </a:pPr>
            <a:fld id="{1D3B819E-FFC8-4B69-9673-AA381D95B628}"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24D721-0AEE-4814-A854-DB02710892E6}" type="datetime1">
              <a:rPr lang="en-GB"/>
              <a:pPr>
                <a:defRPr/>
              </a:pPr>
              <a:t>18/02/2016</a:t>
            </a:fld>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Construction Dust Partnership</a:t>
            </a:r>
          </a:p>
        </p:txBody>
      </p:sp>
      <p:sp>
        <p:nvSpPr>
          <p:cNvPr id="6" name="Slide Number Placeholder 5"/>
          <p:cNvSpPr>
            <a:spLocks noGrp="1"/>
          </p:cNvSpPr>
          <p:nvPr>
            <p:ph type="sldNum" sz="quarter" idx="12"/>
          </p:nvPr>
        </p:nvSpPr>
        <p:spPr/>
        <p:txBody>
          <a:bodyPr/>
          <a:lstStyle>
            <a:lvl1pPr>
              <a:defRPr/>
            </a:lvl1pPr>
          </a:lstStyle>
          <a:p>
            <a:pPr>
              <a:defRPr/>
            </a:pPr>
            <a:fld id="{8B05B9F9-011C-4F26-A929-30D74CA22A44}"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37D86EF-CDC6-42A5-876D-03D17C3F110B}" type="datetime1">
              <a:rPr lang="en-GB"/>
              <a:pPr>
                <a:defRPr/>
              </a:pPr>
              <a:t>18/02/2016</a:t>
            </a:fld>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a:t>Construction Dust Partnership</a:t>
            </a:r>
          </a:p>
        </p:txBody>
      </p:sp>
      <p:sp>
        <p:nvSpPr>
          <p:cNvPr id="7" name="Slide Number Placeholder 5"/>
          <p:cNvSpPr>
            <a:spLocks noGrp="1"/>
          </p:cNvSpPr>
          <p:nvPr>
            <p:ph type="sldNum" sz="quarter" idx="12"/>
          </p:nvPr>
        </p:nvSpPr>
        <p:spPr/>
        <p:txBody>
          <a:bodyPr/>
          <a:lstStyle>
            <a:lvl1pPr>
              <a:defRPr/>
            </a:lvl1pPr>
          </a:lstStyle>
          <a:p>
            <a:pPr>
              <a:defRPr/>
            </a:pPr>
            <a:fld id="{46C9B438-7A18-4852-BB33-ECF07A1B011B}"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21686C5-3911-43E4-B53A-5494B39B14D0}" type="datetime1">
              <a:rPr lang="en-GB"/>
              <a:pPr>
                <a:defRPr/>
              </a:pPr>
              <a:t>18/02/2016</a:t>
            </a:fld>
            <a:endParaRPr lang="en-GB" dirty="0"/>
          </a:p>
        </p:txBody>
      </p:sp>
      <p:sp>
        <p:nvSpPr>
          <p:cNvPr id="8" name="Footer Placeholder 4"/>
          <p:cNvSpPr>
            <a:spLocks noGrp="1"/>
          </p:cNvSpPr>
          <p:nvPr>
            <p:ph type="ftr" sz="quarter" idx="11"/>
          </p:nvPr>
        </p:nvSpPr>
        <p:spPr/>
        <p:txBody>
          <a:bodyPr/>
          <a:lstStyle>
            <a:lvl1pPr>
              <a:defRPr/>
            </a:lvl1pPr>
          </a:lstStyle>
          <a:p>
            <a:pPr>
              <a:defRPr/>
            </a:pPr>
            <a:r>
              <a:rPr lang="en-GB"/>
              <a:t>Construction Dust Partnership</a:t>
            </a:r>
          </a:p>
        </p:txBody>
      </p:sp>
      <p:sp>
        <p:nvSpPr>
          <p:cNvPr id="9" name="Slide Number Placeholder 5"/>
          <p:cNvSpPr>
            <a:spLocks noGrp="1"/>
          </p:cNvSpPr>
          <p:nvPr>
            <p:ph type="sldNum" sz="quarter" idx="12"/>
          </p:nvPr>
        </p:nvSpPr>
        <p:spPr/>
        <p:txBody>
          <a:bodyPr/>
          <a:lstStyle>
            <a:lvl1pPr>
              <a:defRPr/>
            </a:lvl1pPr>
          </a:lstStyle>
          <a:p>
            <a:pPr>
              <a:defRPr/>
            </a:pPr>
            <a:fld id="{AA5D6E29-5FFB-4A57-B6D1-B14E90C88A38}"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3FD6804-3DBF-4A2E-93D9-AEE1D41BD3B1}" type="datetime1">
              <a:rPr lang="en-GB"/>
              <a:pPr>
                <a:defRPr/>
              </a:pPr>
              <a:t>18/02/2016</a:t>
            </a:fld>
            <a:endParaRPr lang="en-GB" dirty="0"/>
          </a:p>
        </p:txBody>
      </p:sp>
      <p:sp>
        <p:nvSpPr>
          <p:cNvPr id="4" name="Footer Placeholder 4"/>
          <p:cNvSpPr>
            <a:spLocks noGrp="1"/>
          </p:cNvSpPr>
          <p:nvPr>
            <p:ph type="ftr" sz="quarter" idx="11"/>
          </p:nvPr>
        </p:nvSpPr>
        <p:spPr/>
        <p:txBody>
          <a:bodyPr/>
          <a:lstStyle>
            <a:lvl1pPr>
              <a:defRPr/>
            </a:lvl1pPr>
          </a:lstStyle>
          <a:p>
            <a:pPr>
              <a:defRPr/>
            </a:pPr>
            <a:r>
              <a:rPr lang="en-GB"/>
              <a:t>Construction Dust Partnership</a:t>
            </a:r>
          </a:p>
        </p:txBody>
      </p:sp>
      <p:sp>
        <p:nvSpPr>
          <p:cNvPr id="5" name="Slide Number Placeholder 5"/>
          <p:cNvSpPr>
            <a:spLocks noGrp="1"/>
          </p:cNvSpPr>
          <p:nvPr>
            <p:ph type="sldNum" sz="quarter" idx="12"/>
          </p:nvPr>
        </p:nvSpPr>
        <p:spPr/>
        <p:txBody>
          <a:bodyPr/>
          <a:lstStyle>
            <a:lvl1pPr>
              <a:defRPr/>
            </a:lvl1pPr>
          </a:lstStyle>
          <a:p>
            <a:pPr>
              <a:defRPr/>
            </a:pPr>
            <a:fld id="{71749E4E-2800-4EC9-805D-BD381621C7FA}"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76AAF5-66FC-4F84-B8E3-28455C46E2AE}" type="datetime1">
              <a:rPr lang="en-GB"/>
              <a:pPr>
                <a:defRPr/>
              </a:pPr>
              <a:t>18/02/2016</a:t>
            </a:fld>
            <a:endParaRPr lang="en-GB" dirty="0"/>
          </a:p>
        </p:txBody>
      </p:sp>
      <p:sp>
        <p:nvSpPr>
          <p:cNvPr id="3" name="Footer Placeholder 4"/>
          <p:cNvSpPr>
            <a:spLocks noGrp="1"/>
          </p:cNvSpPr>
          <p:nvPr>
            <p:ph type="ftr" sz="quarter" idx="11"/>
          </p:nvPr>
        </p:nvSpPr>
        <p:spPr/>
        <p:txBody>
          <a:bodyPr/>
          <a:lstStyle>
            <a:lvl1pPr>
              <a:defRPr/>
            </a:lvl1pPr>
          </a:lstStyle>
          <a:p>
            <a:pPr>
              <a:defRPr/>
            </a:pPr>
            <a:r>
              <a:rPr lang="en-GB"/>
              <a:t>Construction Dust Partnership</a:t>
            </a:r>
          </a:p>
        </p:txBody>
      </p:sp>
      <p:sp>
        <p:nvSpPr>
          <p:cNvPr id="4" name="Slide Number Placeholder 5"/>
          <p:cNvSpPr>
            <a:spLocks noGrp="1"/>
          </p:cNvSpPr>
          <p:nvPr>
            <p:ph type="sldNum" sz="quarter" idx="12"/>
          </p:nvPr>
        </p:nvSpPr>
        <p:spPr/>
        <p:txBody>
          <a:bodyPr/>
          <a:lstStyle>
            <a:lvl1pPr>
              <a:defRPr/>
            </a:lvl1pPr>
          </a:lstStyle>
          <a:p>
            <a:pPr>
              <a:defRPr/>
            </a:pPr>
            <a:fld id="{1EDD6A6A-41A9-437C-AC09-05E93D40B592}"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72468-42E5-45AE-B229-F914C1C6A30F}" type="datetime1">
              <a:rPr lang="en-GB"/>
              <a:pPr>
                <a:defRPr/>
              </a:pPr>
              <a:t>18/02/2016</a:t>
            </a:fld>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a:t>Construction Dust Partnership</a:t>
            </a:r>
          </a:p>
        </p:txBody>
      </p:sp>
      <p:sp>
        <p:nvSpPr>
          <p:cNvPr id="7" name="Slide Number Placeholder 5"/>
          <p:cNvSpPr>
            <a:spLocks noGrp="1"/>
          </p:cNvSpPr>
          <p:nvPr>
            <p:ph type="sldNum" sz="quarter" idx="12"/>
          </p:nvPr>
        </p:nvSpPr>
        <p:spPr/>
        <p:txBody>
          <a:bodyPr/>
          <a:lstStyle>
            <a:lvl1pPr>
              <a:defRPr/>
            </a:lvl1pPr>
          </a:lstStyle>
          <a:p>
            <a:pPr>
              <a:defRPr/>
            </a:pPr>
            <a:fld id="{6D29E0C9-D9D1-4127-8796-09CA6750F31C}"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327C6E-613B-4783-A8F3-3A7467450962}" type="datetime1">
              <a:rPr lang="en-GB"/>
              <a:pPr>
                <a:defRPr/>
              </a:pPr>
              <a:t>18/02/2016</a:t>
            </a:fld>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a:t>Construction Dust Partnership</a:t>
            </a:r>
          </a:p>
        </p:txBody>
      </p:sp>
      <p:sp>
        <p:nvSpPr>
          <p:cNvPr id="7" name="Slide Number Placeholder 5"/>
          <p:cNvSpPr>
            <a:spLocks noGrp="1"/>
          </p:cNvSpPr>
          <p:nvPr>
            <p:ph type="sldNum" sz="quarter" idx="12"/>
          </p:nvPr>
        </p:nvSpPr>
        <p:spPr/>
        <p:txBody>
          <a:bodyPr/>
          <a:lstStyle>
            <a:lvl1pPr>
              <a:defRPr/>
            </a:lvl1pPr>
          </a:lstStyle>
          <a:p>
            <a:pPr>
              <a:defRPr/>
            </a:pPr>
            <a:fld id="{78FED96B-13B8-4BEE-9A90-A53A06CF7CC5}"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B1AF525-F6D3-42AE-9D7E-A4947DA3A353}" type="datetime1">
              <a:rPr lang="en-GB"/>
              <a:pPr>
                <a:defRPr/>
              </a:pPr>
              <a:t>18/02/2016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defRPr>
            </a:lvl1pPr>
          </a:lstStyle>
          <a:p>
            <a:pPr>
              <a:defRPr/>
            </a:pPr>
            <a:r>
              <a:rPr lang="en-GB"/>
              <a:t>Construction Dust Partnership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2DE8AC5-5919-43DF-BEE3-46EB3EE8610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58775" y="44450"/>
            <a:ext cx="8426450" cy="1470025"/>
          </a:xfrm>
        </p:spPr>
        <p:txBody>
          <a:bodyPr/>
          <a:lstStyle/>
          <a:p>
            <a:pPr eaLnBrk="1" hangingPunct="1"/>
            <a:r>
              <a:rPr lang="en-GB" b="1" smtClean="0"/>
              <a:t>The Construction Dust Partnership</a:t>
            </a:r>
          </a:p>
        </p:txBody>
      </p:sp>
      <p:sp>
        <p:nvSpPr>
          <p:cNvPr id="15362" name="Subtitle 2"/>
          <p:cNvSpPr>
            <a:spLocks noGrp="1"/>
          </p:cNvSpPr>
          <p:nvPr>
            <p:ph type="subTitle" idx="1"/>
          </p:nvPr>
        </p:nvSpPr>
        <p:spPr>
          <a:xfrm>
            <a:off x="1371600" y="4076700"/>
            <a:ext cx="6400800" cy="1873250"/>
          </a:xfrm>
        </p:spPr>
        <p:txBody>
          <a:bodyPr/>
          <a:lstStyle/>
          <a:p>
            <a:pPr eaLnBrk="1" hangingPunct="1"/>
            <a:r>
              <a:rPr lang="en-GB" sz="5400" b="1" smtClean="0">
                <a:solidFill>
                  <a:schemeClr val="tx1"/>
                </a:solidFill>
              </a:rPr>
              <a:t>What you need to know about dust</a:t>
            </a:r>
          </a:p>
        </p:txBody>
      </p:sp>
      <p:pic>
        <p:nvPicPr>
          <p:cNvPr id="15363"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4438" y="1412875"/>
            <a:ext cx="3897312" cy="2592388"/>
          </a:xfrm>
          <a:prstGeom prst="rect">
            <a:avLst/>
          </a:prstGeom>
          <a:noFill/>
          <a:ln w="9525">
            <a:noFill/>
            <a:miter lim="800000"/>
            <a:headEnd/>
            <a:tailEnd/>
          </a:ln>
        </p:spPr>
      </p:pic>
      <p:cxnSp>
        <p:nvCxnSpPr>
          <p:cNvPr id="5" name="Straight Connector 4"/>
          <p:cNvCxnSpPr/>
          <p:nvPr/>
        </p:nvCxnSpPr>
        <p:spPr>
          <a:xfrm>
            <a:off x="250825" y="1268413"/>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B8441498-D428-4C55-BD1E-E400C23757BB}" type="slidenum">
              <a:rPr lang="en-GB" smtClean="0"/>
              <a:pPr>
                <a:defRPr/>
              </a:pPr>
              <a:t>1</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1493838" y="307975"/>
            <a:ext cx="6048375" cy="534988"/>
          </a:xfrm>
        </p:spPr>
        <p:txBody>
          <a:bodyPr/>
          <a:lstStyle/>
          <a:p>
            <a:pPr algn="l" eaLnBrk="1" hangingPunct="1"/>
            <a:r>
              <a:rPr lang="en-GB" sz="3200" b="1" smtClean="0"/>
              <a:t>The Construction Dust Partnership</a:t>
            </a:r>
          </a:p>
        </p:txBody>
      </p:sp>
      <p:sp>
        <p:nvSpPr>
          <p:cNvPr id="3" name="Subtitle 2"/>
          <p:cNvSpPr>
            <a:spLocks noGrp="1"/>
          </p:cNvSpPr>
          <p:nvPr>
            <p:ph type="subTitle" idx="1"/>
          </p:nvPr>
        </p:nvSpPr>
        <p:spPr>
          <a:xfrm>
            <a:off x="250825" y="2997200"/>
            <a:ext cx="8424863" cy="936625"/>
          </a:xfrm>
        </p:spPr>
        <p:txBody>
          <a:bodyPr rtlCol="0">
            <a:normAutofit lnSpcReduction="10000"/>
          </a:bodyPr>
          <a:lstStyle/>
          <a:p>
            <a:pPr eaLnBrk="1" fontAlgn="auto" hangingPunct="1">
              <a:spcAft>
                <a:spcPts val="0"/>
              </a:spcAft>
              <a:buFont typeface="Arial" pitchFamily="34" charset="0"/>
              <a:buNone/>
              <a:defRPr/>
            </a:pPr>
            <a:r>
              <a:rPr lang="en-GB" sz="6000" b="1" dirty="0">
                <a:solidFill>
                  <a:schemeClr val="tx1"/>
                </a:solidFill>
              </a:rPr>
              <a:t>What can it do to me?</a:t>
            </a:r>
          </a:p>
        </p:txBody>
      </p:sp>
      <p:pic>
        <p:nvPicPr>
          <p:cNvPr id="24579"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a:t>Construction Dust Partnership</a:t>
            </a:r>
          </a:p>
        </p:txBody>
      </p:sp>
      <p:sp>
        <p:nvSpPr>
          <p:cNvPr id="4" name="Slide Number Placeholder 3"/>
          <p:cNvSpPr>
            <a:spLocks noGrp="1"/>
          </p:cNvSpPr>
          <p:nvPr>
            <p:ph type="sldNum" sz="quarter" idx="12"/>
          </p:nvPr>
        </p:nvSpPr>
        <p:spPr/>
        <p:txBody>
          <a:bodyPr/>
          <a:lstStyle/>
          <a:p>
            <a:pPr>
              <a:defRPr/>
            </a:pPr>
            <a:fld id="{B79211B5-76FE-4EAB-B812-415C67B8EFAD}" type="slidenum">
              <a:rPr lang="en-GB" smtClean="0"/>
              <a:pPr>
                <a:defRPr/>
              </a:pPr>
              <a:t>10</a:t>
            </a:fld>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a:xfrm>
            <a:off x="1493838" y="307975"/>
            <a:ext cx="6048375" cy="534988"/>
          </a:xfrm>
        </p:spPr>
        <p:txBody>
          <a:bodyPr/>
          <a:lstStyle/>
          <a:p>
            <a:pPr algn="l" eaLnBrk="1" hangingPunct="1"/>
            <a:r>
              <a:rPr lang="en-GB" sz="3200" smtClean="0"/>
              <a:t>What can DUST do to me ?</a:t>
            </a:r>
          </a:p>
        </p:txBody>
      </p:sp>
      <p:pic>
        <p:nvPicPr>
          <p:cNvPr id="25602"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0" y="1344310"/>
            <a:ext cx="6621910" cy="5185047"/>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Arial" pitchFamily="34" charset="0"/>
              <a:buChar char="•"/>
              <a:defRPr/>
            </a:pPr>
            <a:r>
              <a:rPr lang="en-GB" dirty="0" smtClean="0">
                <a:solidFill>
                  <a:schemeClr val="tx1"/>
                </a:solidFill>
              </a:rPr>
              <a:t>Different dusts can have different effects</a:t>
            </a:r>
          </a:p>
          <a:p>
            <a:pPr marL="914400" lvl="1" indent="-457200" algn="l" fontAlgn="auto">
              <a:spcAft>
                <a:spcPts val="0"/>
              </a:spcAft>
              <a:buFont typeface="Arial" pitchFamily="34" charset="0"/>
              <a:buChar char="•"/>
              <a:defRPr/>
            </a:pPr>
            <a:r>
              <a:rPr lang="en-GB" dirty="0" smtClean="0">
                <a:solidFill>
                  <a:schemeClr val="tx1"/>
                </a:solidFill>
              </a:rPr>
              <a:t>Sand and Concrete</a:t>
            </a:r>
          </a:p>
          <a:p>
            <a:pPr marL="1371600" lvl="2" indent="-457200" algn="l" fontAlgn="auto">
              <a:spcAft>
                <a:spcPts val="0"/>
              </a:spcAft>
              <a:buFont typeface="Arial" pitchFamily="34" charset="0"/>
              <a:buChar char="•"/>
              <a:defRPr/>
            </a:pPr>
            <a:r>
              <a:rPr lang="en-GB" dirty="0" smtClean="0">
                <a:solidFill>
                  <a:schemeClr val="tx1"/>
                </a:solidFill>
              </a:rPr>
              <a:t>Irreparable long term lung damage called Silicosis</a:t>
            </a:r>
          </a:p>
          <a:p>
            <a:pPr marL="914400" lvl="1" indent="-457200" algn="l" fontAlgn="auto">
              <a:spcAft>
                <a:spcPts val="0"/>
              </a:spcAft>
              <a:buFont typeface="Arial" pitchFamily="34" charset="0"/>
              <a:buChar char="•"/>
              <a:defRPr/>
            </a:pPr>
            <a:r>
              <a:rPr lang="en-GB" dirty="0" smtClean="0">
                <a:solidFill>
                  <a:schemeClr val="tx1"/>
                </a:solidFill>
              </a:rPr>
              <a:t>Wood</a:t>
            </a:r>
          </a:p>
          <a:p>
            <a:pPr marL="1371600" lvl="2" indent="-457200" algn="l" fontAlgn="auto">
              <a:spcAft>
                <a:spcPts val="0"/>
              </a:spcAft>
              <a:buFont typeface="Arial" pitchFamily="34" charset="0"/>
              <a:buChar char="•"/>
              <a:defRPr/>
            </a:pPr>
            <a:r>
              <a:rPr lang="en-GB" dirty="0" smtClean="0">
                <a:solidFill>
                  <a:schemeClr val="tx1"/>
                </a:solidFill>
              </a:rPr>
              <a:t>Lung cancer and allergic reactions (sensitisation)</a:t>
            </a:r>
          </a:p>
          <a:p>
            <a:pPr marL="914400" lvl="1" indent="-457200" algn="l" fontAlgn="auto">
              <a:spcAft>
                <a:spcPts val="0"/>
              </a:spcAft>
              <a:buFont typeface="Arial" pitchFamily="34" charset="0"/>
              <a:buChar char="•"/>
              <a:defRPr/>
            </a:pPr>
            <a:r>
              <a:rPr lang="en-GB" dirty="0" smtClean="0">
                <a:solidFill>
                  <a:schemeClr val="tx1"/>
                </a:solidFill>
              </a:rPr>
              <a:t>Gypsum &amp; General Dusts</a:t>
            </a:r>
          </a:p>
          <a:p>
            <a:pPr marL="1371600" lvl="2" indent="-457200" algn="l" fontAlgn="auto">
              <a:spcAft>
                <a:spcPts val="0"/>
              </a:spcAft>
              <a:buFont typeface="Arial" pitchFamily="34" charset="0"/>
              <a:buChar char="•"/>
              <a:defRPr/>
            </a:pPr>
            <a:r>
              <a:rPr lang="en-GB" dirty="0" smtClean="0">
                <a:solidFill>
                  <a:schemeClr val="tx1"/>
                </a:solidFill>
              </a:rPr>
              <a:t>A clogging up of your lungs known as Chronic Obstructive Pulmonary Disease (COPD)</a:t>
            </a:r>
          </a:p>
          <a:p>
            <a:pPr algn="l" fontAlgn="auto">
              <a:spcAft>
                <a:spcPts val="0"/>
              </a:spcAft>
              <a:defRPr/>
            </a:pPr>
            <a:endParaRPr lang="en-GB" dirty="0"/>
          </a:p>
        </p:txBody>
      </p:sp>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1DDC0BA7-B46D-46D1-8AB6-EF13E8B15F61}" type="slidenum">
              <a:rPr lang="en-GB" smtClean="0"/>
              <a:pPr>
                <a:defRPr/>
              </a:pPr>
              <a:t>11</a:t>
            </a:fld>
            <a:endParaRPr lang="en-GB" dirty="0"/>
          </a:p>
        </p:txBody>
      </p:sp>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00" y="1596904"/>
            <a:ext cx="2594637" cy="202123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2200" y="3547917"/>
            <a:ext cx="2594637" cy="193828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p:nvPr>
        </p:nvSpPr>
        <p:spPr>
          <a:xfrm>
            <a:off x="1493838" y="307975"/>
            <a:ext cx="6048375" cy="534988"/>
          </a:xfrm>
        </p:spPr>
        <p:txBody>
          <a:bodyPr/>
          <a:lstStyle/>
          <a:p>
            <a:pPr algn="l" eaLnBrk="1" hangingPunct="1"/>
            <a:r>
              <a:rPr lang="en-GB" sz="3200" smtClean="0"/>
              <a:t>What can DUST do to me ?</a:t>
            </a:r>
          </a:p>
        </p:txBody>
      </p:sp>
      <p:pic>
        <p:nvPicPr>
          <p:cNvPr id="26626"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179512" y="1340769"/>
            <a:ext cx="8713663" cy="1872207"/>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b="1" dirty="0" smtClean="0">
                <a:solidFill>
                  <a:schemeClr val="tx1"/>
                </a:solidFill>
              </a:rPr>
              <a:t>Chronic Obstructive Pulmonary Disease</a:t>
            </a:r>
          </a:p>
          <a:p>
            <a:pPr marL="457200" indent="-457200" algn="l" fontAlgn="auto">
              <a:spcAft>
                <a:spcPts val="0"/>
              </a:spcAft>
              <a:buFont typeface="Arial" pitchFamily="34" charset="0"/>
              <a:buChar char="•"/>
              <a:defRPr/>
            </a:pPr>
            <a:r>
              <a:rPr lang="en-GB" dirty="0" smtClean="0">
                <a:solidFill>
                  <a:schemeClr val="tx1"/>
                </a:solidFill>
              </a:rPr>
              <a:t>Lung damage and inflammation which restricts your airways</a:t>
            </a:r>
          </a:p>
          <a:p>
            <a:pPr algn="l" fontAlgn="auto">
              <a:spcAft>
                <a:spcPts val="0"/>
              </a:spcAft>
              <a:defRPr/>
            </a:pPr>
            <a:endParaRPr lang="en-GB" dirty="0" smtClean="0">
              <a:solidFill>
                <a:schemeClr val="tx1"/>
              </a:solidFill>
            </a:endParaRPr>
          </a:p>
          <a:p>
            <a:pPr algn="l" fontAlgn="auto">
              <a:spcAft>
                <a:spcPts val="0"/>
              </a:spcAft>
              <a:defRPr/>
            </a:pPr>
            <a:endParaRPr lang="en-GB" dirty="0"/>
          </a:p>
        </p:txBody>
      </p:sp>
      <p:sp>
        <p:nvSpPr>
          <p:cNvPr id="2" name="Footer Placeholder 1"/>
          <p:cNvSpPr>
            <a:spLocks noGrp="1"/>
          </p:cNvSpPr>
          <p:nvPr>
            <p:ph type="ftr" sz="quarter" idx="11"/>
          </p:nvPr>
        </p:nvSpPr>
        <p:spPr/>
        <p:txBody>
          <a:bodyPr/>
          <a:lstStyle/>
          <a:p>
            <a:pPr>
              <a:defRPr/>
            </a:pPr>
            <a:r>
              <a:rPr lang="en-GB" dirty="0"/>
              <a:t>Construction Dust Partnership</a:t>
            </a:r>
          </a:p>
        </p:txBody>
      </p:sp>
      <p:sp>
        <p:nvSpPr>
          <p:cNvPr id="3" name="Slide Number Placeholder 2"/>
          <p:cNvSpPr>
            <a:spLocks noGrp="1"/>
          </p:cNvSpPr>
          <p:nvPr>
            <p:ph type="sldNum" sz="quarter" idx="12"/>
          </p:nvPr>
        </p:nvSpPr>
        <p:spPr/>
        <p:txBody>
          <a:bodyPr/>
          <a:lstStyle/>
          <a:p>
            <a:pPr>
              <a:defRPr/>
            </a:pPr>
            <a:fld id="{A70FD758-EF23-4D8B-BDC5-A7EE18B53FD4}" type="slidenum">
              <a:rPr lang="en-GB" smtClean="0"/>
              <a:pPr>
                <a:defRPr/>
              </a:pPr>
              <a:t>12</a:t>
            </a:fld>
            <a:endParaRPr lang="en-GB" dirty="0"/>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4868837" y="1692847"/>
            <a:ext cx="2936257" cy="511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2"/>
          <p:cNvSpPr txBox="1">
            <a:spLocks/>
          </p:cNvSpPr>
          <p:nvPr/>
        </p:nvSpPr>
        <p:spPr>
          <a:xfrm>
            <a:off x="165819" y="3068960"/>
            <a:ext cx="3614935" cy="3225591"/>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Arial" pitchFamily="34" charset="0"/>
              <a:buChar char="•"/>
              <a:defRPr/>
            </a:pPr>
            <a:r>
              <a:rPr lang="en-GB" dirty="0" smtClean="0">
                <a:solidFill>
                  <a:schemeClr val="tx1"/>
                </a:solidFill>
              </a:rPr>
              <a:t>At its most basic it is a clogging up of your lungs with dust and other particulate</a:t>
            </a:r>
          </a:p>
          <a:p>
            <a:pPr algn="l" fontAlgn="auto">
              <a:spcAft>
                <a:spcPts val="0"/>
              </a:spcAft>
              <a:defRPr/>
            </a:pPr>
            <a:endParaRPr lang="en-GB" dirty="0" smtClean="0">
              <a:solidFill>
                <a:schemeClr val="tx1"/>
              </a:solidFill>
            </a:endParaRPr>
          </a:p>
          <a:p>
            <a:pPr algn="l" fontAlgn="auto">
              <a:spcAft>
                <a:spcPts val="0"/>
              </a:spcAft>
              <a:defRPr/>
            </a:pPr>
            <a:endParaRPr lang="en-GB" dirty="0"/>
          </a:p>
        </p:txBody>
      </p:sp>
      <p:sp>
        <p:nvSpPr>
          <p:cNvPr id="10" name="Footer Placeholder 1"/>
          <p:cNvSpPr txBox="1">
            <a:spLocks/>
          </p:cNvSpPr>
          <p:nvPr/>
        </p:nvSpPr>
        <p:spPr>
          <a:xfrm>
            <a:off x="3491880" y="5727813"/>
            <a:ext cx="5552256" cy="365125"/>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GB" dirty="0" err="1">
                <a:solidFill>
                  <a:schemeClr val="tx1"/>
                </a:solidFill>
              </a:rPr>
              <a:t>Dr.</a:t>
            </a:r>
            <a:r>
              <a:rPr lang="en-GB" dirty="0">
                <a:solidFill>
                  <a:schemeClr val="tx1"/>
                </a:solidFill>
              </a:rPr>
              <a:t> Edwin P. Ewing, Jr. - http://phil.cdc.gov/phil_images/20040517/4/865_lores.jpg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1493838" y="307975"/>
            <a:ext cx="6048375" cy="534988"/>
          </a:xfrm>
        </p:spPr>
        <p:txBody>
          <a:bodyPr/>
          <a:lstStyle/>
          <a:p>
            <a:pPr algn="l" eaLnBrk="1" hangingPunct="1"/>
            <a:r>
              <a:rPr lang="en-GB" sz="3200" smtClean="0"/>
              <a:t>What can DUST do to me ?</a:t>
            </a:r>
          </a:p>
        </p:txBody>
      </p:sp>
      <p:pic>
        <p:nvPicPr>
          <p:cNvPr id="27650"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107504" y="1340768"/>
            <a:ext cx="5329981" cy="4968875"/>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sz="2400" b="1" dirty="0" smtClean="0">
                <a:solidFill>
                  <a:schemeClr val="tx1"/>
                </a:solidFill>
              </a:rPr>
              <a:t>Lung Sensitisation</a:t>
            </a:r>
          </a:p>
          <a:p>
            <a:pPr marL="457200" indent="-457200" algn="l">
              <a:buFont typeface="Arial" panose="020B0604020202020204" pitchFamily="34" charset="0"/>
              <a:buChar char="•"/>
            </a:pPr>
            <a:r>
              <a:rPr lang="en-GB" sz="2400" dirty="0" smtClean="0">
                <a:solidFill>
                  <a:schemeClr val="tx1"/>
                </a:solidFill>
              </a:rPr>
              <a:t>An </a:t>
            </a:r>
            <a:r>
              <a:rPr lang="en-GB" sz="2400" dirty="0">
                <a:solidFill>
                  <a:schemeClr val="tx1"/>
                </a:solidFill>
              </a:rPr>
              <a:t>asthmatic reaction (breathlessness, </a:t>
            </a:r>
            <a:r>
              <a:rPr lang="en-GB" sz="2400" dirty="0" smtClean="0">
                <a:solidFill>
                  <a:schemeClr val="tx1"/>
                </a:solidFill>
              </a:rPr>
              <a:t>wheezing, etc.) </a:t>
            </a:r>
            <a:r>
              <a:rPr lang="en-GB" sz="2400" dirty="0">
                <a:solidFill>
                  <a:schemeClr val="tx1"/>
                </a:solidFill>
              </a:rPr>
              <a:t>caused by an overreaction in the immune system following exposure to a </a:t>
            </a:r>
            <a:r>
              <a:rPr lang="en-GB" sz="2400" dirty="0" smtClean="0">
                <a:solidFill>
                  <a:schemeClr val="tx1"/>
                </a:solidFill>
              </a:rPr>
              <a:t>sensitising dust.</a:t>
            </a:r>
          </a:p>
          <a:p>
            <a:pPr marL="457200" indent="-457200" algn="l">
              <a:buFont typeface="Arial" panose="020B0604020202020204" pitchFamily="34" charset="0"/>
              <a:buChar char="•"/>
            </a:pPr>
            <a:endParaRPr lang="en-GB" sz="2400" dirty="0" smtClean="0">
              <a:solidFill>
                <a:schemeClr val="tx1"/>
              </a:solidFill>
            </a:endParaRPr>
          </a:p>
          <a:p>
            <a:pPr marL="457200" indent="-457200" algn="l">
              <a:buFont typeface="Arial" panose="020B0604020202020204" pitchFamily="34" charset="0"/>
              <a:buChar char="•"/>
            </a:pPr>
            <a:r>
              <a:rPr lang="en-GB" sz="2400" dirty="0" smtClean="0">
                <a:solidFill>
                  <a:schemeClr val="tx1"/>
                </a:solidFill>
              </a:rPr>
              <a:t>Once sensitised, very </a:t>
            </a:r>
            <a:r>
              <a:rPr lang="en-GB" sz="2400" dirty="0">
                <a:solidFill>
                  <a:schemeClr val="tx1"/>
                </a:solidFill>
              </a:rPr>
              <a:t>low levels of exposure can lead to a life threatening asthma attack, the condition is retained for life and the </a:t>
            </a:r>
            <a:r>
              <a:rPr lang="en-GB" sz="2400" dirty="0" smtClean="0">
                <a:solidFill>
                  <a:schemeClr val="tx1"/>
                </a:solidFill>
              </a:rPr>
              <a:t>sensitised </a:t>
            </a:r>
            <a:r>
              <a:rPr lang="en-GB" sz="2400" dirty="0">
                <a:solidFill>
                  <a:schemeClr val="tx1"/>
                </a:solidFill>
              </a:rPr>
              <a:t>individual may become susceptible to other sensitising and none sensitising  agents</a:t>
            </a:r>
          </a:p>
          <a:p>
            <a:pPr marL="457200" indent="-457200" algn="l" fontAlgn="auto">
              <a:spcAft>
                <a:spcPts val="0"/>
              </a:spcAft>
              <a:buFont typeface="Arial" pitchFamily="34" charset="0"/>
              <a:buChar char="•"/>
              <a:defRPr/>
            </a:pPr>
            <a:endParaRPr lang="en-GB" sz="2400" dirty="0" smtClean="0">
              <a:solidFill>
                <a:schemeClr val="tx1"/>
              </a:solidFill>
            </a:endParaRPr>
          </a:p>
          <a:p>
            <a:pPr marL="457200" indent="-457200" algn="l" fontAlgn="auto">
              <a:spcAft>
                <a:spcPts val="0"/>
              </a:spcAft>
              <a:buFont typeface="Arial" pitchFamily="34" charset="0"/>
              <a:buChar char="•"/>
              <a:defRPr/>
            </a:pPr>
            <a:endParaRPr lang="en-GB" sz="2400" dirty="0" smtClean="0">
              <a:solidFill>
                <a:schemeClr val="tx1"/>
              </a:solidFill>
            </a:endParaRPr>
          </a:p>
          <a:p>
            <a:pPr algn="l" fontAlgn="auto">
              <a:spcAft>
                <a:spcPts val="0"/>
              </a:spcAft>
              <a:defRPr/>
            </a:pPr>
            <a:endParaRPr lang="en-GB" sz="2400" dirty="0"/>
          </a:p>
        </p:txBody>
      </p:sp>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533CC725-123D-4D30-9FD0-33A062FEAC20}" type="slidenum">
              <a:rPr lang="en-GB" smtClean="0"/>
              <a:pPr>
                <a:defRPr/>
              </a:pPr>
              <a:t>13</a:t>
            </a:fld>
            <a:endParaRPr lang="en-GB" dirty="0"/>
          </a:p>
        </p:txBody>
      </p:sp>
      <p:pic>
        <p:nvPicPr>
          <p:cNvPr id="4098" name="Picture 2" descr="http://upload.wikimedia.org/wikipedia/commons/thumb/a/a4/Misc_pollen.jpg/1024px-Misc_polle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flipH="1">
            <a:off x="5080768" y="1820219"/>
            <a:ext cx="4197052" cy="319697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
          <p:cNvSpPr txBox="1">
            <a:spLocks/>
          </p:cNvSpPr>
          <p:nvPr/>
        </p:nvSpPr>
        <p:spPr>
          <a:xfrm>
            <a:off x="5580806" y="5707948"/>
            <a:ext cx="3312369" cy="647714"/>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GB" dirty="0">
                <a:solidFill>
                  <a:schemeClr val="tx1"/>
                </a:solidFill>
              </a:rPr>
              <a:t>"</a:t>
            </a:r>
            <a:r>
              <a:rPr lang="en-GB" dirty="0" err="1">
                <a:solidFill>
                  <a:schemeClr val="tx1"/>
                </a:solidFill>
              </a:rPr>
              <a:t>Misc</a:t>
            </a:r>
            <a:r>
              <a:rPr lang="en-GB" dirty="0">
                <a:solidFill>
                  <a:schemeClr val="tx1"/>
                </a:solidFill>
              </a:rPr>
              <a:t> pollen" by Dartmouth Electron Microscope Facility, Dartmouth </a:t>
            </a:r>
            <a:r>
              <a:rPr lang="en-GB" dirty="0" smtClean="0">
                <a:solidFill>
                  <a:schemeClr val="tx1"/>
                </a:solidFill>
              </a:rPr>
              <a:t>College. Licensed </a:t>
            </a:r>
            <a:r>
              <a:rPr lang="en-GB" dirty="0">
                <a:solidFill>
                  <a:schemeClr val="tx1"/>
                </a:solidFill>
              </a:rPr>
              <a:t>under Public domain via Wikimedia Commons </a:t>
            </a:r>
            <a:r>
              <a:rPr lang="en-GB" dirty="0" smtClean="0">
                <a:solidFill>
                  <a:schemeClr val="tx1"/>
                </a:solidFill>
              </a:rPr>
              <a:t>-</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1493838" y="307975"/>
            <a:ext cx="6048375" cy="534988"/>
          </a:xfrm>
        </p:spPr>
        <p:txBody>
          <a:bodyPr/>
          <a:lstStyle/>
          <a:p>
            <a:pPr algn="l" eaLnBrk="1" hangingPunct="1"/>
            <a:r>
              <a:rPr lang="en-GB" sz="3200" smtClean="0"/>
              <a:t>What can DUST do to me ?</a:t>
            </a:r>
          </a:p>
        </p:txBody>
      </p:sp>
      <p:pic>
        <p:nvPicPr>
          <p:cNvPr id="28674"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250825" y="1484313"/>
            <a:ext cx="4546679" cy="4968875"/>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sz="2800" b="1" dirty="0" smtClean="0">
                <a:solidFill>
                  <a:schemeClr val="tx1"/>
                </a:solidFill>
              </a:rPr>
              <a:t>Silcosis </a:t>
            </a:r>
          </a:p>
          <a:p>
            <a:pPr marL="457200" indent="-457200" algn="l" fontAlgn="auto">
              <a:spcAft>
                <a:spcPts val="0"/>
              </a:spcAft>
              <a:buFont typeface="Arial" pitchFamily="34" charset="0"/>
              <a:buChar char="•"/>
              <a:defRPr/>
            </a:pPr>
            <a:r>
              <a:rPr lang="en-GB" sz="2800" dirty="0" smtClean="0">
                <a:solidFill>
                  <a:schemeClr val="tx1"/>
                </a:solidFill>
              </a:rPr>
              <a:t>Scarring and inflammation of your lungs</a:t>
            </a:r>
          </a:p>
          <a:p>
            <a:pPr marL="457200" indent="-457200" algn="l" fontAlgn="auto">
              <a:spcAft>
                <a:spcPts val="0"/>
              </a:spcAft>
              <a:buFont typeface="Arial" pitchFamily="34" charset="0"/>
              <a:buChar char="•"/>
              <a:defRPr/>
            </a:pPr>
            <a:r>
              <a:rPr lang="en-GB" sz="2800" dirty="0" smtClean="0">
                <a:solidFill>
                  <a:schemeClr val="tx1"/>
                </a:solidFill>
              </a:rPr>
              <a:t>The more dust that is inhaled, the more the disease progresses</a:t>
            </a:r>
          </a:p>
          <a:p>
            <a:pPr marL="457200" indent="-457200" algn="l" fontAlgn="auto">
              <a:spcAft>
                <a:spcPts val="0"/>
              </a:spcAft>
              <a:buFont typeface="Arial" pitchFamily="34" charset="0"/>
              <a:buChar char="•"/>
              <a:defRPr/>
            </a:pPr>
            <a:r>
              <a:rPr lang="en-GB" sz="2800" dirty="0" smtClean="0">
                <a:solidFill>
                  <a:schemeClr val="tx1"/>
                </a:solidFill>
              </a:rPr>
              <a:t>Full recovery is unlikely once the disease manifests itself</a:t>
            </a:r>
          </a:p>
          <a:p>
            <a:pPr marL="457200" indent="-457200" algn="l" fontAlgn="auto">
              <a:spcAft>
                <a:spcPts val="0"/>
              </a:spcAft>
              <a:buFont typeface="Arial" pitchFamily="34" charset="0"/>
              <a:buChar char="•"/>
              <a:defRPr/>
            </a:pPr>
            <a:endParaRPr lang="en-GB" dirty="0" smtClean="0">
              <a:solidFill>
                <a:schemeClr val="tx1"/>
              </a:solidFill>
            </a:endParaRPr>
          </a:p>
          <a:p>
            <a:pPr algn="l" fontAlgn="auto">
              <a:spcAft>
                <a:spcPts val="0"/>
              </a:spcAft>
              <a:defRPr/>
            </a:pPr>
            <a:endParaRPr lang="en-GB" dirty="0"/>
          </a:p>
        </p:txBody>
      </p:sp>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E7414330-7A4E-40BA-B5F1-D8AE168E95B0}" type="slidenum">
              <a:rPr lang="en-GB" smtClean="0"/>
              <a:pPr>
                <a:defRPr/>
              </a:pPr>
              <a:t>14</a:t>
            </a:fld>
            <a:endParaRPr lang="en-GB" dirty="0"/>
          </a:p>
        </p:txBody>
      </p:sp>
      <p:pic>
        <p:nvPicPr>
          <p:cNvPr id="6146" name="Picture 2" descr="http://upload.wikimedia.org/wikipedia/en/0/06/Delama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7504" y="2736450"/>
            <a:ext cx="4221157" cy="244827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
          <p:cNvSpPr txBox="1">
            <a:spLocks/>
          </p:cNvSpPr>
          <p:nvPr/>
        </p:nvSpPr>
        <p:spPr>
          <a:xfrm>
            <a:off x="4797504" y="5373216"/>
            <a:ext cx="4246632" cy="647714"/>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pt-BR" dirty="0">
                <a:solidFill>
                  <a:schemeClr val="tx1"/>
                </a:solidFill>
              </a:rPr>
              <a:t>"Delamar". Via Wikipedia - http://en.wikipedia.org/wiki/File:Delamar.jpg#mediaviewer/File:Delamar.jpg</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a:xfrm>
            <a:off x="1493838" y="307975"/>
            <a:ext cx="6048375" cy="534988"/>
          </a:xfrm>
        </p:spPr>
        <p:txBody>
          <a:bodyPr/>
          <a:lstStyle/>
          <a:p>
            <a:pPr algn="l" eaLnBrk="1" hangingPunct="1"/>
            <a:r>
              <a:rPr lang="en-GB" sz="3200" smtClean="0"/>
              <a:t>What can DUST do to me ?</a:t>
            </a:r>
          </a:p>
        </p:txBody>
      </p:sp>
      <p:pic>
        <p:nvPicPr>
          <p:cNvPr id="29698"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9700" name="Picture 6" descr="asbestosis-xray"/>
          <p:cNvPicPr>
            <a:picLocks noChangeAspect="1" noChangeArrowheads="1"/>
          </p:cNvPicPr>
          <p:nvPr/>
        </p:nvPicPr>
        <p:blipFill>
          <a:blip r:embed="rId4"/>
          <a:srcRect/>
          <a:stretch>
            <a:fillRect/>
          </a:stretch>
        </p:blipFill>
        <p:spPr bwMode="auto">
          <a:xfrm>
            <a:off x="395288" y="1555750"/>
            <a:ext cx="4105275" cy="4075113"/>
          </a:xfrm>
          <a:prstGeom prst="rect">
            <a:avLst/>
          </a:prstGeom>
          <a:noFill/>
          <a:ln w="9525">
            <a:noFill/>
            <a:miter lim="800000"/>
            <a:headEnd/>
            <a:tailEnd/>
          </a:ln>
        </p:spPr>
      </p:pic>
      <p:pic>
        <p:nvPicPr>
          <p:cNvPr id="29701" name="Picture 4"/>
          <p:cNvPicPr>
            <a:picLocks noChangeAspect="1" noChangeArrowheads="1"/>
          </p:cNvPicPr>
          <p:nvPr/>
        </p:nvPicPr>
        <p:blipFill>
          <a:blip r:embed="rId5"/>
          <a:srcRect/>
          <a:stretch>
            <a:fillRect/>
          </a:stretch>
        </p:blipFill>
        <p:spPr bwMode="auto">
          <a:xfrm>
            <a:off x="4643438" y="1555750"/>
            <a:ext cx="4157662" cy="4075113"/>
          </a:xfrm>
          <a:prstGeom prst="rect">
            <a:avLst/>
          </a:prstGeom>
          <a:noFill/>
          <a:ln w="9525">
            <a:noFill/>
            <a:miter lim="800000"/>
            <a:headEnd/>
            <a:tailEnd/>
          </a:ln>
        </p:spPr>
      </p:pic>
      <p:sp>
        <p:nvSpPr>
          <p:cNvPr id="7" name="Subtitle 2"/>
          <p:cNvSpPr txBox="1">
            <a:spLocks/>
          </p:cNvSpPr>
          <p:nvPr/>
        </p:nvSpPr>
        <p:spPr>
          <a:xfrm>
            <a:off x="250825" y="5630863"/>
            <a:ext cx="8642350" cy="1227137"/>
          </a:xfrm>
          <a:prstGeom prst="rect">
            <a:avLst/>
          </a:prstGeom>
        </p:spPr>
        <p:txBody>
          <a:bodyPr>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Arial" pitchFamily="34" charset="0"/>
              <a:buChar char="•"/>
              <a:defRPr/>
            </a:pPr>
            <a:r>
              <a:rPr lang="en-GB" dirty="0" smtClean="0">
                <a:solidFill>
                  <a:schemeClr val="tx1"/>
                </a:solidFill>
              </a:rPr>
              <a:t>Which of these people controlled their dust exposure?</a:t>
            </a:r>
          </a:p>
          <a:p>
            <a:pPr marL="457200" indent="-457200" algn="l" fontAlgn="auto">
              <a:spcAft>
                <a:spcPts val="0"/>
              </a:spcAft>
              <a:buFont typeface="Arial" pitchFamily="34" charset="0"/>
              <a:buChar char="•"/>
              <a:defRPr/>
            </a:pPr>
            <a:r>
              <a:rPr lang="en-GB" dirty="0" smtClean="0">
                <a:solidFill>
                  <a:schemeClr val="tx1"/>
                </a:solidFill>
              </a:rPr>
              <a:t>Which of these is the oldest? </a:t>
            </a:r>
          </a:p>
          <a:p>
            <a:pPr marL="457200" indent="-457200" algn="l" fontAlgn="auto">
              <a:spcAft>
                <a:spcPts val="0"/>
              </a:spcAft>
              <a:buFont typeface="Arial" pitchFamily="34" charset="0"/>
              <a:buChar char="•"/>
              <a:defRPr/>
            </a:pPr>
            <a:endParaRPr lang="en-GB" dirty="0" smtClean="0">
              <a:solidFill>
                <a:schemeClr val="tx1"/>
              </a:solidFill>
            </a:endParaRPr>
          </a:p>
          <a:p>
            <a:pPr algn="l" fontAlgn="auto">
              <a:spcAft>
                <a:spcPts val="0"/>
              </a:spcAft>
              <a:defRPr/>
            </a:pPr>
            <a:endParaRPr lang="en-GB" dirty="0"/>
          </a:p>
        </p:txBody>
      </p:sp>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1807C5BA-A35C-4B4E-A958-06CDDC898C3E}" type="slidenum">
              <a:rPr lang="en-GB" smtClean="0"/>
              <a:pPr>
                <a:defRPr/>
              </a:pPr>
              <a:t>15</a:t>
            </a:fld>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1493838" y="307975"/>
            <a:ext cx="6048375" cy="534988"/>
          </a:xfrm>
        </p:spPr>
        <p:txBody>
          <a:bodyPr/>
          <a:lstStyle/>
          <a:p>
            <a:pPr algn="l" eaLnBrk="1" hangingPunct="1"/>
            <a:r>
              <a:rPr lang="en-GB" sz="3200" smtClean="0"/>
              <a:t>What can DUST do to me ?</a:t>
            </a:r>
          </a:p>
        </p:txBody>
      </p:sp>
      <p:pic>
        <p:nvPicPr>
          <p:cNvPr id="30722"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250825" y="1484313"/>
            <a:ext cx="4464866" cy="4968875"/>
          </a:xfrm>
          <a:prstGeom prst="rect">
            <a:avLst/>
          </a:prstGeom>
        </p:spPr>
        <p:txBody>
          <a:bodyPr>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b="1" dirty="0" smtClean="0">
                <a:solidFill>
                  <a:schemeClr val="tx1"/>
                </a:solidFill>
              </a:rPr>
              <a:t>Lung Cancer</a:t>
            </a:r>
          </a:p>
          <a:p>
            <a:pPr marL="457200" indent="-457200" algn="l" fontAlgn="auto">
              <a:spcAft>
                <a:spcPts val="0"/>
              </a:spcAft>
              <a:buFont typeface="Arial" pitchFamily="34" charset="0"/>
              <a:buChar char="•"/>
              <a:defRPr/>
            </a:pPr>
            <a:r>
              <a:rPr lang="en-GB" dirty="0" smtClean="0">
                <a:solidFill>
                  <a:schemeClr val="tx1"/>
                </a:solidFill>
              </a:rPr>
              <a:t>Malignant tumour (uncontrolled cell growth) inside your lungs</a:t>
            </a:r>
          </a:p>
          <a:p>
            <a:pPr marL="457200" indent="-457200" algn="l" fontAlgn="auto">
              <a:spcAft>
                <a:spcPts val="0"/>
              </a:spcAft>
              <a:buFont typeface="Arial" pitchFamily="34" charset="0"/>
              <a:buChar char="•"/>
              <a:defRPr/>
            </a:pPr>
            <a:r>
              <a:rPr lang="en-GB" dirty="0" smtClean="0">
                <a:solidFill>
                  <a:schemeClr val="tx1"/>
                </a:solidFill>
              </a:rPr>
              <a:t>The more dust inhaled, the more likely cancer will develop</a:t>
            </a:r>
          </a:p>
          <a:p>
            <a:pPr marL="914400" lvl="1" indent="-457200" algn="l" fontAlgn="auto">
              <a:spcAft>
                <a:spcPts val="0"/>
              </a:spcAft>
              <a:buFont typeface="Arial" pitchFamily="34" charset="0"/>
              <a:buChar char="•"/>
              <a:defRPr/>
            </a:pPr>
            <a:r>
              <a:rPr lang="en-GB" dirty="0" smtClean="0">
                <a:solidFill>
                  <a:schemeClr val="tx1"/>
                </a:solidFill>
              </a:rPr>
              <a:t>If a low amount of dust inhaled the risk of cancer occurring is low</a:t>
            </a:r>
          </a:p>
          <a:p>
            <a:pPr marL="457200" indent="-457200" algn="l" fontAlgn="auto">
              <a:spcAft>
                <a:spcPts val="0"/>
              </a:spcAft>
              <a:buFont typeface="Arial" pitchFamily="34" charset="0"/>
              <a:buChar char="•"/>
              <a:defRPr/>
            </a:pPr>
            <a:endParaRPr lang="en-GB" dirty="0" smtClean="0">
              <a:solidFill>
                <a:schemeClr val="tx1"/>
              </a:solidFill>
            </a:endParaRPr>
          </a:p>
          <a:p>
            <a:pPr marL="457200" indent="-457200" algn="l" fontAlgn="auto">
              <a:spcAft>
                <a:spcPts val="0"/>
              </a:spcAft>
              <a:buFont typeface="Arial" pitchFamily="34" charset="0"/>
              <a:buChar char="•"/>
              <a:defRPr/>
            </a:pPr>
            <a:endParaRPr lang="en-GB" dirty="0" smtClean="0">
              <a:solidFill>
                <a:schemeClr val="tx1"/>
              </a:solidFill>
            </a:endParaRPr>
          </a:p>
          <a:p>
            <a:pPr algn="l" fontAlgn="auto">
              <a:spcAft>
                <a:spcPts val="0"/>
              </a:spcAft>
              <a:defRPr/>
            </a:pPr>
            <a:endParaRPr lang="en-GB" dirty="0"/>
          </a:p>
        </p:txBody>
      </p:sp>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60ED47BF-80DE-4051-9CB2-A2C88FCE796D}" type="slidenum">
              <a:rPr lang="en-GB" smtClean="0"/>
              <a:pPr>
                <a:defRPr/>
              </a:pPr>
              <a:t>16</a:t>
            </a:fld>
            <a:endParaRPr lang="en-GB" dirty="0"/>
          </a:p>
        </p:txBody>
      </p:sp>
      <p:pic>
        <p:nvPicPr>
          <p:cNvPr id="7170" name="Picture 2" descr="http://upload.wikimedia.org/wikipedia/commons/thumb/0/03/LungCACXR.PNG/800px-LungCACX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5691" y="1484313"/>
            <a:ext cx="4204868" cy="4083979"/>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1"/>
          <p:cNvSpPr txBox="1">
            <a:spLocks/>
          </p:cNvSpPr>
          <p:nvPr/>
        </p:nvSpPr>
        <p:spPr>
          <a:xfrm>
            <a:off x="4718717" y="5697073"/>
            <a:ext cx="4246632" cy="647714"/>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GB" dirty="0">
                <a:solidFill>
                  <a:schemeClr val="tx1"/>
                </a:solidFill>
              </a:rPr>
              <a:t>"</a:t>
            </a:r>
            <a:r>
              <a:rPr lang="en-GB" dirty="0" err="1">
                <a:solidFill>
                  <a:schemeClr val="tx1"/>
                </a:solidFill>
              </a:rPr>
              <a:t>LungCACXR</a:t>
            </a:r>
            <a:r>
              <a:rPr lang="en-GB" dirty="0">
                <a:solidFill>
                  <a:schemeClr val="tx1"/>
                </a:solidFill>
              </a:rPr>
              <a:t>" by James </a:t>
            </a:r>
            <a:r>
              <a:rPr lang="en-GB" dirty="0" err="1">
                <a:solidFill>
                  <a:schemeClr val="tx1"/>
                </a:solidFill>
              </a:rPr>
              <a:t>Heilman</a:t>
            </a:r>
            <a:r>
              <a:rPr lang="en-GB" dirty="0">
                <a:solidFill>
                  <a:schemeClr val="tx1"/>
                </a:solidFill>
              </a:rPr>
              <a:t>, MD - Own work. Licensed under Creative Commons Attribution-Share Alike 3.0 via Wikimedia </a:t>
            </a:r>
            <a:r>
              <a:rPr lang="en-GB" dirty="0" smtClean="0">
                <a:solidFill>
                  <a:schemeClr val="tx1"/>
                </a:solidFill>
              </a:rPr>
              <a:t>Commons</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a:xfrm>
            <a:off x="1493838" y="307975"/>
            <a:ext cx="6048375" cy="534988"/>
          </a:xfrm>
        </p:spPr>
        <p:txBody>
          <a:bodyPr/>
          <a:lstStyle/>
          <a:p>
            <a:pPr algn="l" eaLnBrk="1" hangingPunct="1"/>
            <a:r>
              <a:rPr lang="en-GB" sz="3200" smtClean="0"/>
              <a:t>What can DUST do to me ?</a:t>
            </a:r>
          </a:p>
        </p:txBody>
      </p:sp>
      <p:pic>
        <p:nvPicPr>
          <p:cNvPr id="31746"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250825" y="1268413"/>
            <a:ext cx="8642350" cy="5329237"/>
          </a:xfrm>
          <a:prstGeom prst="rect">
            <a:avLst/>
          </a:prstGeom>
        </p:spPr>
        <p:txBody>
          <a:bodyPr>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b="1" dirty="0" smtClean="0">
                <a:solidFill>
                  <a:schemeClr val="tx1"/>
                </a:solidFill>
              </a:rPr>
              <a:t>What does all this do to me?</a:t>
            </a:r>
          </a:p>
          <a:p>
            <a:pPr marL="457200" indent="-457200" algn="l" fontAlgn="auto">
              <a:spcAft>
                <a:spcPts val="0"/>
              </a:spcAft>
              <a:buFont typeface="Arial" pitchFamily="34" charset="0"/>
              <a:buChar char="•"/>
              <a:defRPr/>
            </a:pPr>
            <a:r>
              <a:rPr lang="en-GB" dirty="0" smtClean="0">
                <a:solidFill>
                  <a:schemeClr val="tx1"/>
                </a:solidFill>
              </a:rPr>
              <a:t>Typical symptoms of poor lung health are;</a:t>
            </a:r>
          </a:p>
          <a:p>
            <a:pPr marL="914400" lvl="1" indent="-457200" algn="l" fontAlgn="auto">
              <a:spcAft>
                <a:spcPts val="0"/>
              </a:spcAft>
              <a:buFont typeface="Arial" pitchFamily="34" charset="0"/>
              <a:buChar char="•"/>
              <a:defRPr/>
            </a:pPr>
            <a:r>
              <a:rPr lang="en-GB" dirty="0" smtClean="0">
                <a:solidFill>
                  <a:schemeClr val="tx1"/>
                </a:solidFill>
              </a:rPr>
              <a:t>Increased breathing rate</a:t>
            </a:r>
          </a:p>
          <a:p>
            <a:pPr marL="914400" lvl="1" indent="-457200" algn="l" fontAlgn="auto">
              <a:spcAft>
                <a:spcPts val="0"/>
              </a:spcAft>
              <a:buFont typeface="Arial" pitchFamily="34" charset="0"/>
              <a:buChar char="•"/>
              <a:defRPr/>
            </a:pPr>
            <a:r>
              <a:rPr lang="en-GB" dirty="0" smtClean="0">
                <a:solidFill>
                  <a:schemeClr val="tx1"/>
                </a:solidFill>
              </a:rPr>
              <a:t>Wheezing or crackling from lungs</a:t>
            </a:r>
          </a:p>
          <a:p>
            <a:pPr marL="914400" lvl="1" indent="-457200" algn="l" fontAlgn="auto">
              <a:spcAft>
                <a:spcPts val="0"/>
              </a:spcAft>
              <a:buFont typeface="Arial" pitchFamily="34" charset="0"/>
              <a:buChar char="•"/>
              <a:defRPr/>
            </a:pPr>
            <a:r>
              <a:rPr lang="en-GB" dirty="0" smtClean="0">
                <a:solidFill>
                  <a:schemeClr val="tx1"/>
                </a:solidFill>
              </a:rPr>
              <a:t>Shorter, shallower breaths</a:t>
            </a:r>
          </a:p>
          <a:p>
            <a:pPr marL="914400" lvl="1" indent="-457200" algn="l" fontAlgn="auto">
              <a:spcAft>
                <a:spcPts val="0"/>
              </a:spcAft>
              <a:buFont typeface="Arial" pitchFamily="34" charset="0"/>
              <a:buChar char="•"/>
              <a:defRPr/>
            </a:pPr>
            <a:r>
              <a:rPr lang="en-GB" dirty="0" smtClean="0">
                <a:solidFill>
                  <a:schemeClr val="tx1"/>
                </a:solidFill>
              </a:rPr>
              <a:t>Increased tiredness </a:t>
            </a:r>
          </a:p>
          <a:p>
            <a:pPr marL="914400" lvl="1" indent="-457200" algn="l" fontAlgn="auto">
              <a:spcAft>
                <a:spcPts val="0"/>
              </a:spcAft>
              <a:buFont typeface="Arial" pitchFamily="34" charset="0"/>
              <a:buChar char="•"/>
              <a:defRPr/>
            </a:pPr>
            <a:r>
              <a:rPr lang="en-GB" dirty="0" smtClean="0">
                <a:solidFill>
                  <a:schemeClr val="tx1"/>
                </a:solidFill>
              </a:rPr>
              <a:t>Inability to exercise for even short periods</a:t>
            </a:r>
          </a:p>
          <a:p>
            <a:pPr marL="457200" indent="-457200" algn="l" fontAlgn="auto">
              <a:spcAft>
                <a:spcPts val="0"/>
              </a:spcAft>
              <a:buFont typeface="Arial" pitchFamily="34" charset="0"/>
              <a:buChar char="•"/>
              <a:defRPr/>
            </a:pPr>
            <a:r>
              <a:rPr lang="en-GB" dirty="0" smtClean="0">
                <a:solidFill>
                  <a:schemeClr val="tx1"/>
                </a:solidFill>
              </a:rPr>
              <a:t>Treatment is very difficult, and full cures are unlikely.</a:t>
            </a:r>
          </a:p>
          <a:p>
            <a:pPr marL="457200" indent="-457200" algn="l" fontAlgn="auto">
              <a:spcAft>
                <a:spcPts val="0"/>
              </a:spcAft>
              <a:buFont typeface="Arial" pitchFamily="34" charset="0"/>
              <a:buChar char="•"/>
              <a:defRPr/>
            </a:pPr>
            <a:r>
              <a:rPr lang="en-GB" dirty="0" smtClean="0">
                <a:solidFill>
                  <a:schemeClr val="tx1"/>
                </a:solidFill>
              </a:rPr>
              <a:t>Regular or permanent use of oxygen cylinders is not uncommon to compensate for the reduced lung function</a:t>
            </a:r>
          </a:p>
          <a:p>
            <a:pPr algn="l" fontAlgn="auto">
              <a:spcAft>
                <a:spcPts val="0"/>
              </a:spcAft>
              <a:defRPr/>
            </a:pPr>
            <a:endParaRPr lang="en-GB" b="1" dirty="0" smtClean="0">
              <a:solidFill>
                <a:schemeClr val="tx1"/>
              </a:solidFill>
            </a:endParaRPr>
          </a:p>
          <a:p>
            <a:pPr fontAlgn="auto">
              <a:spcAft>
                <a:spcPts val="0"/>
              </a:spcAft>
              <a:defRPr/>
            </a:pPr>
            <a:r>
              <a:rPr lang="en-GB" b="1" dirty="0" smtClean="0">
                <a:solidFill>
                  <a:schemeClr val="tx1"/>
                </a:solidFill>
              </a:rPr>
              <a:t>HOW WILL ALL OF THIS EFFECT YOUR HOME LIFE?</a:t>
            </a:r>
            <a:endParaRPr lang="en-GB" dirty="0" smtClean="0">
              <a:solidFill>
                <a:schemeClr val="tx1"/>
              </a:solidFill>
            </a:endParaRPr>
          </a:p>
        </p:txBody>
      </p:sp>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DF5465AA-4CBD-44D2-8D3C-0DA6FFC9E6B7}" type="slidenum">
              <a:rPr lang="en-GB" smtClean="0"/>
              <a:pPr>
                <a:defRPr/>
              </a:pPr>
              <a:t>17</a:t>
            </a:fld>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1493838" y="307975"/>
            <a:ext cx="6048375" cy="534988"/>
          </a:xfrm>
        </p:spPr>
        <p:txBody>
          <a:bodyPr/>
          <a:lstStyle/>
          <a:p>
            <a:pPr algn="l" eaLnBrk="1" hangingPunct="1"/>
            <a:r>
              <a:rPr lang="en-GB" sz="3200" b="1" dirty="0" smtClean="0"/>
              <a:t>The Construction Dust Partnership</a:t>
            </a:r>
          </a:p>
        </p:txBody>
      </p:sp>
      <p:sp>
        <p:nvSpPr>
          <p:cNvPr id="3" name="Subtitle 2"/>
          <p:cNvSpPr>
            <a:spLocks noGrp="1"/>
          </p:cNvSpPr>
          <p:nvPr>
            <p:ph type="subTitle" idx="1"/>
          </p:nvPr>
        </p:nvSpPr>
        <p:spPr>
          <a:xfrm>
            <a:off x="250825" y="2997200"/>
            <a:ext cx="8424863" cy="936625"/>
          </a:xfrm>
        </p:spPr>
        <p:txBody>
          <a:bodyPr rtlCol="0">
            <a:normAutofit fontScale="85000" lnSpcReduction="10000"/>
          </a:bodyPr>
          <a:lstStyle/>
          <a:p>
            <a:pPr eaLnBrk="1" fontAlgn="auto" hangingPunct="1">
              <a:spcAft>
                <a:spcPts val="0"/>
              </a:spcAft>
              <a:buFont typeface="Arial" pitchFamily="34" charset="0"/>
              <a:buNone/>
              <a:defRPr/>
            </a:pPr>
            <a:r>
              <a:rPr lang="en-GB" sz="6000" b="1" dirty="0">
                <a:solidFill>
                  <a:schemeClr val="tx1"/>
                </a:solidFill>
              </a:rPr>
              <a:t>What </a:t>
            </a:r>
            <a:r>
              <a:rPr lang="en-GB" sz="6000" b="1" dirty="0" smtClean="0">
                <a:solidFill>
                  <a:schemeClr val="tx1"/>
                </a:solidFill>
              </a:rPr>
              <a:t>do exposures look like?</a:t>
            </a:r>
            <a:endParaRPr lang="en-GB" sz="6000" b="1" dirty="0">
              <a:solidFill>
                <a:schemeClr val="tx1"/>
              </a:solidFill>
            </a:endParaRPr>
          </a:p>
        </p:txBody>
      </p:sp>
      <p:pic>
        <p:nvPicPr>
          <p:cNvPr id="32771"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a:t>Construction Dust Partnership</a:t>
            </a:r>
          </a:p>
        </p:txBody>
      </p:sp>
      <p:sp>
        <p:nvSpPr>
          <p:cNvPr id="4" name="Slide Number Placeholder 3"/>
          <p:cNvSpPr>
            <a:spLocks noGrp="1"/>
          </p:cNvSpPr>
          <p:nvPr>
            <p:ph type="sldNum" sz="quarter" idx="12"/>
          </p:nvPr>
        </p:nvSpPr>
        <p:spPr/>
        <p:txBody>
          <a:bodyPr/>
          <a:lstStyle/>
          <a:p>
            <a:pPr>
              <a:defRPr/>
            </a:pPr>
            <a:fld id="{DE6E56CF-6F1B-4AB7-B56E-376AD2077145}" type="slidenum">
              <a:rPr lang="en-GB" smtClean="0"/>
              <a:pPr>
                <a:defRPr/>
              </a:pPr>
              <a:t>18</a:t>
            </a:fld>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1493838" y="307975"/>
            <a:ext cx="6048375" cy="534988"/>
          </a:xfrm>
        </p:spPr>
        <p:txBody>
          <a:bodyPr/>
          <a:lstStyle/>
          <a:p>
            <a:pPr algn="l" eaLnBrk="1" hangingPunct="1"/>
            <a:r>
              <a:rPr lang="en-GB" sz="3200" b="1" smtClean="0"/>
              <a:t>What do exposures look like ?</a:t>
            </a:r>
          </a:p>
        </p:txBody>
      </p:sp>
      <p:sp>
        <p:nvSpPr>
          <p:cNvPr id="33794" name="Subtitle 2"/>
          <p:cNvSpPr>
            <a:spLocks noGrp="1"/>
          </p:cNvSpPr>
          <p:nvPr>
            <p:ph type="subTitle" idx="1"/>
          </p:nvPr>
        </p:nvSpPr>
        <p:spPr>
          <a:xfrm>
            <a:off x="347663" y="5084763"/>
            <a:ext cx="8335962" cy="1368425"/>
          </a:xfrm>
        </p:spPr>
        <p:txBody>
          <a:bodyPr/>
          <a:lstStyle/>
          <a:p>
            <a:pPr eaLnBrk="1" hangingPunct="1"/>
            <a:r>
              <a:rPr lang="en-GB" dirty="0" smtClean="0">
                <a:solidFill>
                  <a:schemeClr val="tx1"/>
                </a:solidFill>
              </a:rPr>
              <a:t>Don’t let your eyes deceive you. The most hazardous dusts are those that you can’t see </a:t>
            </a:r>
          </a:p>
        </p:txBody>
      </p:sp>
      <p:pic>
        <p:nvPicPr>
          <p:cNvPr id="33795"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p:cNvSpPr txBox="1">
            <a:spLocks/>
          </p:cNvSpPr>
          <p:nvPr/>
        </p:nvSpPr>
        <p:spPr>
          <a:xfrm>
            <a:off x="766763" y="4330700"/>
            <a:ext cx="3203575" cy="341313"/>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sz="1800" dirty="0" smtClean="0">
                <a:solidFill>
                  <a:schemeClr val="tx1"/>
                </a:solidFill>
              </a:rPr>
              <a:t>Picture taken under normal light</a:t>
            </a:r>
            <a:endParaRPr lang="en-GB" sz="1800" dirty="0">
              <a:solidFill>
                <a:schemeClr val="tx1"/>
              </a:solidFill>
            </a:endParaRPr>
          </a:p>
        </p:txBody>
      </p:sp>
      <p:sp>
        <p:nvSpPr>
          <p:cNvPr id="33798" name="Subtitle 2"/>
          <p:cNvSpPr txBox="1">
            <a:spLocks/>
          </p:cNvSpPr>
          <p:nvPr/>
        </p:nvSpPr>
        <p:spPr bwMode="auto">
          <a:xfrm>
            <a:off x="4787900" y="4330700"/>
            <a:ext cx="3584575" cy="460375"/>
          </a:xfrm>
          <a:prstGeom prst="rect">
            <a:avLst/>
          </a:prstGeom>
          <a:noFill/>
          <a:ln w="9525">
            <a:noFill/>
            <a:miter lim="800000"/>
            <a:headEnd/>
            <a:tailEnd/>
          </a:ln>
        </p:spPr>
        <p:txBody>
          <a:bodyPr/>
          <a:lstStyle/>
          <a:p>
            <a:pPr algn="ctr">
              <a:spcBef>
                <a:spcPct val="20000"/>
              </a:spcBef>
              <a:buFont typeface="Arial" charset="0"/>
              <a:buNone/>
            </a:pPr>
            <a:r>
              <a:rPr lang="en-GB">
                <a:latin typeface="Calibri" pitchFamily="34" charset="0"/>
              </a:rPr>
              <a:t>Picture taken under Tyndall lighting</a:t>
            </a:r>
          </a:p>
        </p:txBody>
      </p:sp>
      <p:pic>
        <p:nvPicPr>
          <p:cNvPr id="33799" name="Picture 2" descr="D:\Data\Pictures\vlcsnap-2012-12-03-16h34m17s24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300" y="1320800"/>
            <a:ext cx="4043363" cy="2978150"/>
          </a:xfrm>
          <a:prstGeom prst="rect">
            <a:avLst/>
          </a:prstGeom>
          <a:noFill/>
          <a:ln w="9525">
            <a:noFill/>
            <a:miter lim="800000"/>
            <a:headEnd/>
            <a:tailEnd/>
          </a:ln>
        </p:spPr>
      </p:pic>
      <p:pic>
        <p:nvPicPr>
          <p:cNvPr id="33800" name="Picture 3" descr="D:\Data\Pictures\vlcsnap-2012-12-03-16h33m55s9.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1320800"/>
            <a:ext cx="4032250" cy="297021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282AC98B-910E-46E9-946D-7F56B498647D}" type="slidenum">
              <a:rPr lang="en-GB" smtClean="0"/>
              <a:pPr>
                <a:defRPr/>
              </a:pPr>
              <a:t>19</a:t>
            </a:fld>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1493838" y="307975"/>
            <a:ext cx="6048375" cy="534988"/>
          </a:xfrm>
        </p:spPr>
        <p:txBody>
          <a:bodyPr/>
          <a:lstStyle/>
          <a:p>
            <a:pPr algn="l" eaLnBrk="1" hangingPunct="1"/>
            <a:r>
              <a:rPr lang="en-GB" sz="3200" b="1" smtClean="0"/>
              <a:t>The Construction Dust Partnership</a:t>
            </a:r>
          </a:p>
        </p:txBody>
      </p:sp>
      <p:sp>
        <p:nvSpPr>
          <p:cNvPr id="3" name="Subtitle 2"/>
          <p:cNvSpPr>
            <a:spLocks noGrp="1"/>
          </p:cNvSpPr>
          <p:nvPr>
            <p:ph type="subTitle" idx="1"/>
          </p:nvPr>
        </p:nvSpPr>
        <p:spPr>
          <a:xfrm>
            <a:off x="250825" y="1556792"/>
            <a:ext cx="8424863" cy="936625"/>
          </a:xfrm>
        </p:spPr>
        <p:txBody>
          <a:bodyPr rtlCol="0">
            <a:normAutofit lnSpcReduction="10000"/>
          </a:bodyPr>
          <a:lstStyle/>
          <a:p>
            <a:pPr eaLnBrk="1" fontAlgn="auto" hangingPunct="1">
              <a:spcAft>
                <a:spcPts val="0"/>
              </a:spcAft>
              <a:buFont typeface="Arial" pitchFamily="34" charset="0"/>
              <a:buNone/>
              <a:defRPr/>
            </a:pPr>
            <a:r>
              <a:rPr lang="en-GB" sz="6000" b="1" dirty="0" smtClean="0">
                <a:solidFill>
                  <a:schemeClr val="tx1"/>
                </a:solidFill>
              </a:rPr>
              <a:t>What is dust?</a:t>
            </a:r>
          </a:p>
        </p:txBody>
      </p:sp>
      <p:pic>
        <p:nvPicPr>
          <p:cNvPr id="17411"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a:t>Construction Dust Partnership</a:t>
            </a:r>
          </a:p>
        </p:txBody>
      </p:sp>
      <p:sp>
        <p:nvSpPr>
          <p:cNvPr id="4" name="Slide Number Placeholder 3"/>
          <p:cNvSpPr>
            <a:spLocks noGrp="1"/>
          </p:cNvSpPr>
          <p:nvPr>
            <p:ph type="sldNum" sz="quarter" idx="12"/>
          </p:nvPr>
        </p:nvSpPr>
        <p:spPr/>
        <p:txBody>
          <a:bodyPr/>
          <a:lstStyle/>
          <a:p>
            <a:pPr>
              <a:defRPr/>
            </a:pPr>
            <a:fld id="{768E1D73-3519-4DC0-BD83-481E76785FCE}" type="slidenum">
              <a:rPr lang="en-GB" smtClean="0"/>
              <a:pPr>
                <a:defRPr/>
              </a:pPr>
              <a:t>2</a:t>
            </a:fld>
            <a:endParaRPr lang="en-GB"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5543" y="2276872"/>
            <a:ext cx="4452913" cy="4077173"/>
          </a:xfrm>
          <a:prstGeom prst="rect">
            <a:avLst/>
          </a:prstGeom>
          <a:noFill/>
          <a:ln>
            <a:noFill/>
          </a:ln>
          <a:effectLst>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1493838" y="307975"/>
            <a:ext cx="6048375" cy="534988"/>
          </a:xfrm>
        </p:spPr>
        <p:txBody>
          <a:bodyPr/>
          <a:lstStyle/>
          <a:p>
            <a:pPr algn="l" eaLnBrk="1" hangingPunct="1"/>
            <a:r>
              <a:rPr lang="en-GB" sz="3200" b="1" smtClean="0"/>
              <a:t>The Construction Dust Partnership</a:t>
            </a:r>
          </a:p>
        </p:txBody>
      </p:sp>
      <p:sp>
        <p:nvSpPr>
          <p:cNvPr id="3" name="Subtitle 2"/>
          <p:cNvSpPr>
            <a:spLocks noGrp="1"/>
          </p:cNvSpPr>
          <p:nvPr>
            <p:ph type="subTitle" idx="1"/>
          </p:nvPr>
        </p:nvSpPr>
        <p:spPr>
          <a:xfrm>
            <a:off x="250825" y="2997200"/>
            <a:ext cx="8424863" cy="936625"/>
          </a:xfrm>
        </p:spPr>
        <p:txBody>
          <a:bodyPr rtlCol="0">
            <a:normAutofit lnSpcReduction="10000"/>
          </a:bodyPr>
          <a:lstStyle/>
          <a:p>
            <a:pPr eaLnBrk="1" fontAlgn="auto" hangingPunct="1">
              <a:spcAft>
                <a:spcPts val="0"/>
              </a:spcAft>
              <a:buFont typeface="Arial" pitchFamily="34" charset="0"/>
              <a:buNone/>
              <a:defRPr/>
            </a:pPr>
            <a:r>
              <a:rPr lang="en-GB" sz="6000" b="1" dirty="0">
                <a:solidFill>
                  <a:schemeClr val="tx1"/>
                </a:solidFill>
              </a:rPr>
              <a:t>What can </a:t>
            </a:r>
            <a:r>
              <a:rPr lang="en-GB" sz="6000" b="1" dirty="0" smtClean="0">
                <a:solidFill>
                  <a:schemeClr val="tx1"/>
                </a:solidFill>
              </a:rPr>
              <a:t>I do about it?</a:t>
            </a:r>
            <a:endParaRPr lang="en-GB" sz="6000" b="1" dirty="0">
              <a:solidFill>
                <a:schemeClr val="tx1"/>
              </a:solidFill>
            </a:endParaRPr>
          </a:p>
        </p:txBody>
      </p:sp>
      <p:pic>
        <p:nvPicPr>
          <p:cNvPr id="34819"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a:t>Construction Dust Partnership</a:t>
            </a:r>
          </a:p>
        </p:txBody>
      </p:sp>
      <p:sp>
        <p:nvSpPr>
          <p:cNvPr id="4" name="Slide Number Placeholder 3"/>
          <p:cNvSpPr>
            <a:spLocks noGrp="1"/>
          </p:cNvSpPr>
          <p:nvPr>
            <p:ph type="sldNum" sz="quarter" idx="12"/>
          </p:nvPr>
        </p:nvSpPr>
        <p:spPr/>
        <p:txBody>
          <a:bodyPr/>
          <a:lstStyle/>
          <a:p>
            <a:pPr>
              <a:defRPr/>
            </a:pPr>
            <a:fld id="{740B3E2F-433E-47EC-8D74-370B59684F7E}" type="slidenum">
              <a:rPr lang="en-GB" smtClean="0"/>
              <a:pPr>
                <a:defRPr/>
              </a:pPr>
              <a:t>20</a:t>
            </a:fld>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ctrTitle"/>
          </p:nvPr>
        </p:nvSpPr>
        <p:spPr>
          <a:xfrm>
            <a:off x="1493838" y="307975"/>
            <a:ext cx="6048375" cy="534988"/>
          </a:xfrm>
        </p:spPr>
        <p:txBody>
          <a:bodyPr/>
          <a:lstStyle/>
          <a:p>
            <a:pPr algn="l" eaLnBrk="1" hangingPunct="1"/>
            <a:r>
              <a:rPr lang="en-GB" sz="3200" smtClean="0"/>
              <a:t>What can I do about it ?</a:t>
            </a:r>
          </a:p>
        </p:txBody>
      </p:sp>
      <p:pic>
        <p:nvPicPr>
          <p:cNvPr id="35842"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250825" y="1341438"/>
            <a:ext cx="8630832" cy="1666337"/>
          </a:xfrm>
          <a:prstGeom prst="rect">
            <a:avLst/>
          </a:prstGeom>
        </p:spPr>
        <p:txBody>
          <a:bodyP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b="1" dirty="0" smtClean="0">
                <a:solidFill>
                  <a:schemeClr val="tx1"/>
                </a:solidFill>
              </a:rPr>
              <a:t>Use the Controls you are provided</a:t>
            </a:r>
          </a:p>
          <a:p>
            <a:pPr marL="457200" indent="-457200" algn="l" fontAlgn="auto">
              <a:spcAft>
                <a:spcPts val="0"/>
              </a:spcAft>
              <a:buFont typeface="Arial" pitchFamily="34" charset="0"/>
              <a:buChar char="•"/>
              <a:defRPr/>
            </a:pPr>
            <a:r>
              <a:rPr lang="en-GB" dirty="0" smtClean="0">
                <a:solidFill>
                  <a:schemeClr val="tx1"/>
                </a:solidFill>
              </a:rPr>
              <a:t>Engineering controls such as on tool-extraction systems and damping down will reduce your exposure. Use these in combination with a suitable P2 or P3 grade dust masks </a:t>
            </a:r>
          </a:p>
          <a:p>
            <a:pPr marL="457200" indent="-457200" algn="l" fontAlgn="auto">
              <a:spcAft>
                <a:spcPts val="0"/>
              </a:spcAft>
              <a:buFont typeface="Arial" pitchFamily="34" charset="0"/>
              <a:buChar char="•"/>
              <a:defRPr/>
            </a:pPr>
            <a:r>
              <a:rPr lang="en-GB" dirty="0" smtClean="0">
                <a:solidFill>
                  <a:schemeClr val="tx1"/>
                </a:solidFill>
              </a:rPr>
              <a:t>Take individual responsibility for yourself and co-workers</a:t>
            </a:r>
          </a:p>
          <a:p>
            <a:pPr marL="457200" indent="-457200" algn="l" fontAlgn="auto">
              <a:spcAft>
                <a:spcPts val="0"/>
              </a:spcAft>
              <a:buFont typeface="Arial" pitchFamily="34" charset="0"/>
              <a:buChar char="•"/>
              <a:defRPr/>
            </a:pPr>
            <a:endParaRPr lang="en-GB" dirty="0" smtClean="0">
              <a:solidFill>
                <a:schemeClr val="tx1"/>
              </a:solidFill>
            </a:endParaRPr>
          </a:p>
          <a:p>
            <a:pPr marL="457200" indent="-457200" algn="l" fontAlgn="auto">
              <a:spcAft>
                <a:spcPts val="0"/>
              </a:spcAft>
              <a:buFont typeface="Arial" pitchFamily="34" charset="0"/>
              <a:buChar char="•"/>
              <a:defRPr/>
            </a:pPr>
            <a:endParaRPr lang="en-GB" dirty="0" smtClean="0">
              <a:solidFill>
                <a:schemeClr val="tx1"/>
              </a:solidFill>
            </a:endParaRPr>
          </a:p>
          <a:p>
            <a:pPr algn="l" fontAlgn="auto">
              <a:spcAft>
                <a:spcPts val="0"/>
              </a:spcAft>
              <a:defRPr/>
            </a:pPr>
            <a:endParaRPr lang="en-GB" dirty="0"/>
          </a:p>
        </p:txBody>
      </p:sp>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4B0F6C8C-05BB-4774-B7D9-74DF739D4F18}" type="slidenum">
              <a:rPr lang="en-GB" smtClean="0"/>
              <a:pPr>
                <a:defRPr/>
              </a:pPr>
              <a:t>21</a:t>
            </a:fld>
            <a:endParaRPr lang="en-GB" dirty="0"/>
          </a:p>
        </p:txBody>
      </p:sp>
      <p:pic>
        <p:nvPicPr>
          <p:cNvPr id="3074" name="Picture 2" descr="http://www.hse.gov.uk/copd/images/vacuumdust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09233" y="2968734"/>
            <a:ext cx="3229537" cy="3229537"/>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0" y="2988570"/>
            <a:ext cx="5292079" cy="3660915"/>
          </a:xfrm>
          <a:prstGeom prst="rect">
            <a:avLst/>
          </a:prstGeom>
        </p:spPr>
        <p:txBody>
          <a:bodyPr>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l" fontAlgn="auto">
              <a:spcAft>
                <a:spcPts val="0"/>
              </a:spcAft>
              <a:buFont typeface="Arial" pitchFamily="34" charset="0"/>
              <a:buChar char="•"/>
              <a:defRPr/>
            </a:pPr>
            <a:r>
              <a:rPr lang="en-GB" sz="3400" dirty="0" smtClean="0">
                <a:solidFill>
                  <a:schemeClr val="tx1"/>
                </a:solidFill>
              </a:rPr>
              <a:t>Ensure your work does not cause increased and uncontrolled dust</a:t>
            </a:r>
          </a:p>
          <a:p>
            <a:pPr marL="914400" lvl="1" indent="-457200" algn="l" fontAlgn="auto">
              <a:spcAft>
                <a:spcPts val="0"/>
              </a:spcAft>
              <a:buFont typeface="Arial" pitchFamily="34" charset="0"/>
              <a:buChar char="•"/>
              <a:defRPr/>
            </a:pPr>
            <a:r>
              <a:rPr lang="en-GB" sz="3400" dirty="0" smtClean="0">
                <a:solidFill>
                  <a:schemeClr val="tx1"/>
                </a:solidFill>
              </a:rPr>
              <a:t>Use M-Class filtering dust extraction units or damping down to prevent exposures to dusts</a:t>
            </a:r>
          </a:p>
          <a:p>
            <a:pPr marL="914400" lvl="1" indent="-457200" algn="l" fontAlgn="auto">
              <a:spcAft>
                <a:spcPts val="0"/>
              </a:spcAft>
              <a:buFont typeface="Arial" pitchFamily="34" charset="0"/>
              <a:buChar char="•"/>
              <a:defRPr/>
            </a:pPr>
            <a:r>
              <a:rPr lang="en-GB" sz="3400" dirty="0" smtClean="0">
                <a:solidFill>
                  <a:schemeClr val="tx1"/>
                </a:solidFill>
              </a:rPr>
              <a:t>Damp down dusts prior to sweeping or use M-Class filtering Dust Extraction Units to clean your workplace</a:t>
            </a:r>
            <a:endParaRPr lang="en-GB" sz="3400" strike="sngStrike" dirty="0" smtClean="0">
              <a:solidFill>
                <a:srgbClr val="FF0000"/>
              </a:solidFill>
            </a:endParaRPr>
          </a:p>
          <a:p>
            <a:pPr marL="914400" lvl="1" indent="-457200" algn="l" fontAlgn="auto">
              <a:spcAft>
                <a:spcPts val="0"/>
              </a:spcAft>
              <a:buFont typeface="Arial" pitchFamily="34" charset="0"/>
              <a:buChar char="•"/>
              <a:defRPr/>
            </a:pPr>
            <a:r>
              <a:rPr lang="en-GB" sz="3400" dirty="0" smtClean="0">
                <a:solidFill>
                  <a:schemeClr val="tx1"/>
                </a:solidFill>
              </a:rPr>
              <a:t>Remember that PPE such as dust masks will only protect yourself. Do others in your area have the same PPE</a:t>
            </a:r>
          </a:p>
          <a:p>
            <a:pPr marL="457200" indent="-457200" algn="l" fontAlgn="auto">
              <a:spcAft>
                <a:spcPts val="0"/>
              </a:spcAft>
              <a:buFont typeface="Arial" pitchFamily="34" charset="0"/>
              <a:buChar char="•"/>
              <a:defRPr/>
            </a:pPr>
            <a:endParaRPr lang="en-GB" dirty="0" smtClean="0">
              <a:solidFill>
                <a:schemeClr val="tx1"/>
              </a:solidFill>
            </a:endParaRPr>
          </a:p>
          <a:p>
            <a:pPr marL="457200" indent="-457200" algn="l" fontAlgn="auto">
              <a:spcAft>
                <a:spcPts val="0"/>
              </a:spcAft>
              <a:buFont typeface="Arial" pitchFamily="34" charset="0"/>
              <a:buChar char="•"/>
              <a:defRPr/>
            </a:pPr>
            <a:endParaRPr lang="en-GB" dirty="0" smtClean="0">
              <a:solidFill>
                <a:schemeClr val="tx1"/>
              </a:solidFill>
            </a:endParaRPr>
          </a:p>
          <a:p>
            <a:pPr algn="l" fontAlgn="auto">
              <a:spcAft>
                <a:spcPts val="0"/>
              </a:spcAft>
              <a:defRPr/>
            </a:pPr>
            <a:endParaRPr lang="en-GB" dirty="0"/>
          </a:p>
        </p:txBody>
      </p:sp>
      <p:pic>
        <p:nvPicPr>
          <p:cNvPr id="3076" name="Picture 4" descr="https://encrypted-tbn0.gstatic.com/images?q=tbn:ANd9GcQIUkJYzD7yxj3htY9WiXhcrWlXWYpkq7JVPMZexVCeCCeWWlCPpQ"/>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7508" y="5437028"/>
            <a:ext cx="2268930" cy="930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ctrTitle"/>
          </p:nvPr>
        </p:nvSpPr>
        <p:spPr>
          <a:xfrm>
            <a:off x="307976" y="307975"/>
            <a:ext cx="7234238" cy="534988"/>
          </a:xfrm>
        </p:spPr>
        <p:txBody>
          <a:bodyPr/>
          <a:lstStyle/>
          <a:p>
            <a:pPr fontAlgn="auto">
              <a:spcAft>
                <a:spcPts val="0"/>
              </a:spcAft>
              <a:defRPr/>
            </a:pPr>
            <a:r>
              <a:rPr lang="en-GB" sz="3200" b="1" dirty="0"/>
              <a:t>Use the masks that you are provided with</a:t>
            </a:r>
          </a:p>
        </p:txBody>
      </p:sp>
      <p:pic>
        <p:nvPicPr>
          <p:cNvPr id="36866"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250825" y="1341438"/>
            <a:ext cx="8642350" cy="3239690"/>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spcAft>
                <a:spcPts val="0"/>
              </a:spcAft>
              <a:buFont typeface="Arial" pitchFamily="34" charset="0"/>
              <a:buChar char="•"/>
              <a:defRPr/>
            </a:pPr>
            <a:r>
              <a:rPr lang="en-GB" sz="2400" dirty="0" smtClean="0">
                <a:solidFill>
                  <a:schemeClr val="tx1"/>
                </a:solidFill>
              </a:rPr>
              <a:t>Check your RPE is either P2 or P3 standard and suitable for the dusts being raised.</a:t>
            </a:r>
          </a:p>
          <a:p>
            <a:pPr marL="457200" indent="-457200" algn="l" fontAlgn="auto">
              <a:spcAft>
                <a:spcPts val="0"/>
              </a:spcAft>
              <a:buFont typeface="Arial" pitchFamily="34" charset="0"/>
              <a:buChar char="•"/>
              <a:defRPr/>
            </a:pPr>
            <a:r>
              <a:rPr lang="en-GB" sz="2400" dirty="0" smtClean="0">
                <a:solidFill>
                  <a:schemeClr val="tx1"/>
                </a:solidFill>
              </a:rPr>
              <a:t>Make sure it fits properly</a:t>
            </a:r>
          </a:p>
          <a:p>
            <a:pPr marL="914400" lvl="1" indent="-457200" algn="l" fontAlgn="auto">
              <a:spcAft>
                <a:spcPts val="0"/>
              </a:spcAft>
              <a:buFont typeface="Arial" pitchFamily="34" charset="0"/>
              <a:buChar char="•"/>
              <a:defRPr/>
            </a:pPr>
            <a:r>
              <a:rPr lang="en-GB" sz="2000" dirty="0" smtClean="0">
                <a:solidFill>
                  <a:schemeClr val="tx1"/>
                </a:solidFill>
              </a:rPr>
              <a:t>Face masks only work if you are clean shaven</a:t>
            </a:r>
          </a:p>
          <a:p>
            <a:pPr marL="914400" lvl="1" indent="-457200" algn="l" fontAlgn="auto">
              <a:spcAft>
                <a:spcPts val="0"/>
              </a:spcAft>
              <a:buFont typeface="Arial" pitchFamily="34" charset="0"/>
              <a:buChar char="•"/>
              <a:defRPr/>
            </a:pPr>
            <a:r>
              <a:rPr lang="en-US" sz="2000" dirty="0">
                <a:solidFill>
                  <a:schemeClr val="tx1"/>
                </a:solidFill>
              </a:rPr>
              <a:t>Tight fitting masks require a fit test prior to initial use, periodically and if your facial characteristics change – e.g. due to major weight changes </a:t>
            </a:r>
          </a:p>
          <a:p>
            <a:pPr marL="914400" lvl="1" indent="-457200" algn="l" fontAlgn="auto">
              <a:spcAft>
                <a:spcPts val="0"/>
              </a:spcAft>
              <a:buFont typeface="Arial" pitchFamily="34" charset="0"/>
              <a:buChar char="•"/>
              <a:defRPr/>
            </a:pPr>
            <a:r>
              <a:rPr lang="en-US" sz="2000" dirty="0">
                <a:solidFill>
                  <a:schemeClr val="tx1"/>
                </a:solidFill>
              </a:rPr>
              <a:t>Correctly fit the mask prior to use, cover the mask with your hands and inhale sharply - you should feel the mask suck onto your face if you have a good </a:t>
            </a:r>
            <a:r>
              <a:rPr lang="en-US" sz="2000" dirty="0" smtClean="0">
                <a:solidFill>
                  <a:schemeClr val="tx1"/>
                </a:solidFill>
              </a:rPr>
              <a:t>fit</a:t>
            </a:r>
            <a:endParaRPr lang="en-GB" dirty="0" smtClean="0">
              <a:solidFill>
                <a:schemeClr val="tx1"/>
              </a:solidFill>
            </a:endParaRPr>
          </a:p>
          <a:p>
            <a:pPr marL="457200" indent="-457200" algn="l" fontAlgn="auto">
              <a:spcAft>
                <a:spcPts val="0"/>
              </a:spcAft>
              <a:buFont typeface="Arial" pitchFamily="34" charset="0"/>
              <a:buChar char="•"/>
              <a:defRPr/>
            </a:pPr>
            <a:endParaRPr lang="en-GB" dirty="0" smtClean="0">
              <a:solidFill>
                <a:schemeClr val="tx1"/>
              </a:solidFill>
            </a:endParaRPr>
          </a:p>
          <a:p>
            <a:pPr algn="l" fontAlgn="auto">
              <a:spcAft>
                <a:spcPts val="0"/>
              </a:spcAft>
              <a:defRPr/>
            </a:pPr>
            <a:endParaRPr lang="en-GB" dirty="0"/>
          </a:p>
        </p:txBody>
      </p:sp>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D9285327-40E5-462B-86FA-9BD8F3DFBFD3}" type="slidenum">
              <a:rPr lang="en-GB" smtClean="0"/>
              <a:pPr>
                <a:defRPr/>
              </a:pPr>
              <a:t>22</a:t>
            </a:fld>
            <a:endParaRPr lang="en-GB" dirty="0"/>
          </a:p>
        </p:txBody>
      </p:sp>
      <p:sp>
        <p:nvSpPr>
          <p:cNvPr id="10" name="AutoShape 10" descr="data:image/jpeg;base64,/9j/4AAQSkZJRgABAQAAAQABAAD/2wCEAAkGBxQSEhQUExQWFRUUFRcYFhcXFxcXFxcWFxcXGBQYFRgYHCggGBolHBgXITEhJSkrLi4uFx8zODMsNygtLisBCgoKDg0OGhAQGiwkHCQsLCwsLCwsLCwsLCwsLCwsLCwsLCwsLCwsLCwsLCwsLCwsLCwsLCwsLCwsLCwsLCwsLP/AABEIANgA6QMBIgACEQEDEQH/xAAcAAABBQEBAQAAAAAAAAAAAAADAQIEBQYABwj/xABBEAABAwIEAwUGAwcCBQUAAAABAAIRAyEEEjFBBVFhBiJxgZETMqGxwfBCUtEHI2JyguHxFLIWM1OSohVDwtLi/8QAGQEAAwEBAQAAAAAAAAAAAAAAAAECAwQF/8QAIxEBAQACAgICAwEBAQAAAAAAAAECEQMhEjEyQQQTUSJhFP/aAAwDAQACEQMRAD8AG5yC8rnFDLl2PPcSklISmymo+V0pkrpQBJXSmSulBCSllDlI6pH3qkehgmvqADXT7Kiurhurv1+/18lDxePaIgib73gi1o5x6rHLlk9NseG32smYhroAIE7ktI31IMdNtElWlUa6W5HciHCIge7JvbkQsbjXEEgG3L7sfFRaNVwJu4W5xPMHof0WV5K3nFG3OKA98+zv+IiLawc9vMorOIMF21A6D+elHjPtHFY7/SyCC82nUk7dNtjrFk/huBz6zEgSCMwOxgkAgaxv8l5n+uNaOIySSRa57wcNNgB8VGq8Qc5xywd/ebJvyMFUuI4WWh2YEgbaGDEOAMW6iVD/ANLHuuOvXaIN9Rv6JfsP9TUu4jAu1zdBYASfMyfJOHFmR+IyeQ9Pe+/nlxnEEk67mxjYg6eqY7EZS0hrrEbSDEaT8vBV5JvG2NDHMddoPUGbcieZupYAN9JsP0+53WSwePcMkHlJm4k+6Tta/NTsBxiCBmlpFwT3SM1j0O0/5VTOxnlxyr2EoTnPDgMpuBIvIjkDO0oYK2wymUc+WNxEBT2lCCcCrQO0ozHKK0ozCgqmU3I2ZRGFFzKdJUTimEpzkMq2hEkrikTMsrpTUoSB0pZTJSygCMYTt6fdlA4m0TANoBdGt/daD6lTs+UcyTFrk2sB4k9VA4nV1ALSfxQO63lcjX76Lm5c/p08WH2qqhbYNZA+J6kzz++TqGGDu5Dcx0J8AYkC4Nj0+CSo2+pIg3P5d48fpCLSwhcLAhp0EgTFzfU6fLmufbq1FXimgmCdNLi5PLn/AHUbQxblv6/4VjWw7rmL89RY6k7nqhY7Cn/ma3vB0OsTex1B5JK1o7DVWktjQDcbzYnmP7IVEzpobkCx5WJ+/oajRLi6LloJDDqWEOc5oGmlx4HeEXh2FAqw4wJLfWY+N+aAlsx1SnDKgzM0nUiJBPU6mN+Y1Ud9MAuuABJkExNsoEDWDptPRXVfAZ7kd46AxfuyLjwIB1m3Q0WPpFjoiRy0vqA7kdEJlMwmLkx+a0HQ6Q0zZvjpMTzEipQgkCYkg5oLWk2Eg9R089FHp0LTEiQCNbmQJEaEN02nqpVak4VA8m5mZ6ag87R1MoHRj8NcAsm0CW30EgEe8fPyUAYQtMsIkaddj1gytDgsXrIBFpHzB5XJuNIlSMRwtr2OfT0BnLoQYJMnZ3W2m8wnMkWM1Sx1SkbEgE5hBzNmTeDa/lrC0PD+N+0gVBlc7Qgd11zBB9R5KvbhwSZMXFyLEz+IDQ+u+10TC8OL3NZABJ5xeQBB2cDyN55iBpjnq7Z54TKaaEFPCRzCLHUa2IE3220K5pXXLubcVmroQIjShAorSmkdhRMyA0p8oJTEphKWU0lNoQrki5M3LpSSuQCyn0x9ByuevoUJXXAODmuZOjIhsakn6c/4R5Z8mXjNqxm6h4LAOqQYyiJOpcQbQ0HQXIkka+pn8IJOWA1syBFzrcnxJ0G8LZDD5RDAABudyPmOQ001CoMdVDS/RznSTM+7ckc4t8Oa4Msrbt14zXUBxfAaNNjL98gTMd0OzEHpIDo8eZWYwzHVzlbcBsyIMCCCABefXUFXdR9R5dUcTL3AgAgNEZrk8odPoFV0eJ+zltI8gXxbKS0BrG7yPabRJbZ0KWs6VtelmiBqJFrQNSOn6byoGFxLSL6Hl+JotYHQg31uBzEmRxWrDKrh3ZqQHCZytd3GSdYuSdzE6EquwlAvqXBIyuJjWSDcf1HNH+VR7TsFgX+1YWuHdcDTqNNiyS4gg3Dh3hBuATtBOnHBZLHge8MwAmI3MnQCbAc+ihdk+GOfVcBAbBzD+BuUGItO39a9Ao0xlDMt2QIbcCze6OgG3VK1NqiwmGZUYKb/AHg3PmAgjIG3jcHKY6AhVvGcCKgkAEmZO9pMCPMjcRGpBF/gOHZ6j2D8hzb94uIA9LxEdNQpGNwgDWge9R75i8uOXX/uB81O0sbw/AZs1I++3eBDog+olrvCN5QX4bNLT70taN+9kOfy97X8oWr4jgAyth3U7Ah7gDcZ/YmA47juEf1HygYTB+0xEgRd9/AjMPSyezZzh2GPtXMvDgR4GBB8b/BWXCqhovnZ3ccNQb5Y6jpp8lat4YW1wdu8RbcSQfRqJicBDzlAAgFp6RLAYvoHDpPOEbCBi+CzUEaPEcxf6eM6chavOALHCLguNo6CJB11PjJW3o0g5tN1odktbUHl1YT6KHxuh7xH/TManvNNOd+UwnKmqzihByVACPaMBdykW3++6oIKueNUg2kGiO66/O9vO7v8qkBXbw/Fx8vyGaURpQWlEaVqySGFElBYUSUEpU2UqaVTRy5JKSUAq5NldKAUlekdm8M1lINGpa2TPNjSSPEuN/0Xm69O7I97D03EyXNAJ/kAZ6ktPr1XN+R6jXi9icSpmCeQ0+/L4LICgalcNM3Ml2gytkk+AAMDTS0Lf4rDZu7zOvgLKhr4dlMz+aw6hwNgNyB6mFx10xQ8Zwjix4DYM5QNgHOg+MNBHQD1zXFsGacU2ySIbJFsxLQ8nmYdEX1Gt1v6OIaagpuGYio7MOodMTvAI03KrcRgAS78zchnm57i3NpE3afNqPS485x2HdZpk5qgLRbQA5bcsu2xAFwrzsnwo1HuDm9ZGwc7NHgDlH+EWnhhL6ztajqjabd4sahF9YFMD+Uc16BwfhrcPIEZnNd6NkjyPp4SEbVl0i9nuEiiyqRZz3ZQbd0an4kE+PRWnsg1sAwXTJ1I8OvXqle6GB2kgknrYHzhtlWYzGtmHGBu3cifxcujdTyUo1aD/qhQIc2xqkBpF4aA8NvvJJM7d4knc3BXmtUnYszu5QS4U2Gd4DneAaoNTDPr1Q42AHdHJubuAbCYzHowXMrRYGjlp93/ANwwHcw0BocfEA26hB1matJz8ZSM/u8xEbDvAfEn/wAvFWuGoNZWfAFgW+EkOIPWDPmptTB5AXNAzA5vSSQP6svogPcBiXE6EiJ0Li2/wp/FBGcSYGOaQIGVg8iY180Q4WHXg27o21GXXq0o+PwoqA790ADe5Eid7g+ie0xEmTIb4EaeXeb6IJFw+Ey0qfNoYCP4mH4ax4IOKod15uYcfOMvzDY81aup95w2MEeJiVG4nSy06gF5P+54JnydCZMt2po5HUwJ7zXA9S20+NwfJUYKu+17/wB6ANAwEeJJB/2j0VECvQ4fhHHyfIQFEaUEFEYVozSGFEQWFEQlUJpTk0qmhCmpSkQbly5IgHStx2X4uBhmU57zXkepc75EfHksMrLgjHOe4NMdyRyzBwyz5Zljzz/G2nF8tR6g3FNDSSbCfP70+7UeKM5nauidCQwF3dgDUmNoJjWyof8A1J9PuuBsLcxcb85M+qiv4+6pADu40wcoLRNr3F9RblPl59rsxwtXuHysLariMxLiBb3jDATFjEfD0qzjLuBmHwCfDLfxzA36BDw9Z9TKYytaAAJ03iTrFr7whVqMuIB3P9vvos8snRhxoGFqEvbWd7lIOIB0Ls7iwR+X3SejAFpuAcRfXqOdcue0NYZ9wOlxqeZEeQVTVwgLCzb5Wj6AeAUzhp9iCG2OlrQL+mvz5qZyLy49xd8dxoYBTp/hblYBe40dfYGL7no0qo4XhwXBzu8GCR/E4TEcpM35gmbIeKq+0qEN338LNA5AG/orGo5lJtNjdy2eoiZ6SBPi4qpd1lcfGaW1OkGUnOtmsDA0cRlMDbK20cgpWCfZnJrQPOASfX6qrbXzNidS9x8bn6lJw/E++0mRLfSAAPWVbCxeU2AzPQegBP1VTjqcAO/KQDtMan5+inVsX3eUn4EyT5aKCa8iKgs8ZD0Mxb19EUhKOKgN8Pj3T9UR8HOBzzDyn9QqjFuLRygfEWUug+bzYyfK8/MIC3a8HKeQA5/dlGrPDrG01MvoJ+d/JNwT9N4aD6A/UKPVMNHMQT5uAHnqnCrH9paubEP6AD4Zv/kVXFTONma7z92JB+I+ChEr0uP4xxZ+6UIjUIIjVaEhhREJiJCRKtMKWUhKtZpTU4ppQblyQrkgVXXZgd93gPSdVSImFxDqbg5uo05eB6LLmxuWFkacWUxzlrf18M14h4BBF7KrbwRjT3QPCbfJSeDcWbXZIsWmHNNi0/odjp8QpZdC8e7nT1sbvuI1Lh+VuUEgDrO86nxUd2GDTYk8yQL/AAU6rVEC5+/BRiwG4+Z8vvopy2uI9SmJ2Ud9Hx9SjvbvdNDlnur30h06cOM33/x8ETiVY3dPIDmDMj6osXTX4cEDWyuZaRZtN4Xiw9s6dOUj5qNVrmk4OGhjN4d8n0JBTMHRySNjMQjB34TzkHWDBkOW0yYZYaTH420F1zBaTOVwm/31lEbiWvpkHunQg7Ha425SNFS4o5Wlrj3Te4kDrPIgkT180LBMqVagZSGYAZSZJgSNXE+7uAZMjndWxuKVjuLy72f4g2Ty3B8pA9QqnBccqNdSpvHeIcP/AKnqMs+iu+PsZhGtqNoitiXiO9drR4G2w6qJgeO4ogDMGTqKbGuPUd4QB4R4pbbcfF5TqNHw/F5WmbS2T4Xt11KbxTFBrdrubtsDI8Y+ioaXH4quZUcSckw4CzSdWkATB1ULinFTVyjQZQY3vmgH+kjzWvDj51z/AJGN4uqjYupmd6/73H6oSYEsr0ZNOCiBPahAojCmSRTKIhMKIklVlNKcUxytoSU2Uqag46VxK76/YhaLg3ZCpVg1T7JvKJqHy0b536KMs5j7OS30zZdCsOHcFxFe9Ok4tP4j3WeOZ2vlK9K4X2aw9C7aYLvzv77vImzfKEbF8SYyrTonMatUgMaGnxJLj3QAASbzANlz5c9vxjScf9Y+j2QxOHHtswJaCSxjHvzNi7ZgePunSy4cXYWkhwdls5v4mnk5pu3zC9UbThVnGOBUMSIrU2viYcRD2/yvHeb5Lm5MfO7vt08WfhNfTyer22w7XReev0SYbtRRqXDiG2OkazF4jUQm9s/2SPZmq4ImoIk0Xn94LXyP/F4G/Umy89wpbl9i8ZS112kH3hYtfoc0/EAbXz/VG+PLu9PX6WLZUbJjvCbJC3rPXqst2dwlT/lMbDMrnMe1ry11mBhL7tInNaxHlKk1cdVpuLXt0JBiDH8waSR8Vllx6rTDK1dvbBsbf2mFzaqrqGJLtYHIzZTqbT9/d1m1kF9oTH34IWIeAQT12kCdZ+Bje6cBHPfkiYfh78Q9oZ7oPfcRLQImOrug+Eyqx9llqQmEwz6pFOmJJbIMmGtLrFxI016z8NLgMFRwGHIzQ1ozVKrzcndx5cgPmTJlYalTw1KNGjU7kxbTUxsFluOcQNcFpADPymCI5u5m/wB762+Mcsl5L/xV8e4sypUpvNVtOm/MKebU2GYum03AAnQ8yZpKXthWkP8A3ZPdsNPIX80ftFh3Uw32QBpQJZAhpLYMcpusUahZXBo93SWjT00Sk3HoYTxk1Omtx1MnHUjsWOAt4z8x6K/47xClQdToNptIhvtbCXkiCZ1BEAjRU2MxZptbXLe8xgHhmIn0sVkuJ8YdWqOfME8uQELXh9bcn5tmWUx/kbXiL8OA11GoXBwnLElvnP3zQn0yADs7Q7H+/RYjDY06r0nsXXa7Av8AasafaVKkbS1gpBp6EONS+0Lqx5rPbzsuGa6VgRGo/FOHOouBnNTfem+LOHI8ndPNRmFdMss3HNZpJYiSgMKKhCtKYUQobgraGkJE5NQa87J4xlOtDgJeIY8i7XToDsHTHiArvGdrWUswpD2jtAZ7gO8kXd4D1WISrHLhxyy8qqZ2TUaLhva+o3ENq4hzn0wCMjYa1sxBDbB0X1M31Xp3AcfSxLBVpHM2YBggh24voYPxWY/Zx2dYKQxVVoc+pPsswnJTFswn8TrmfyxpJnetWHJMd9NcN67OIQyERIQoaBPCxXbv9nlDiAzg+xxDRAqtFnDYVG/iHK4I5xZbdwTHJB89/wCkxHDahp4ym5tPNDa7W5qTpNpMWmNHX6LV4JjKgBpuzSNbARvAGy9QxVMOaQWteCILXAEEbi/1ssXxDsjSYHVsA4Ydx96npReQfdcwXpOFx3dJuCsc+Py9N8ObXVRqmEa1o6C/XmoJI0bf735ear+J8TfAaRkf+ISDroWkWc0/mVqHB1Fr6cfxDTKbxr4ETOoOuixnFb7dHnqbWPB+ENrZszvdIkNMdYv0+91fYrEU8MwSIAs1oFz4D5k81mOANdSqh94NnTy2i0nnDQxuuqn9oqtOu3NTMvpRmH8BN76GD1tJWlkxnTC7zy79KbiWPfWcXOsBo3Zt9uZ5nf4Km4qYNMF0NmXHbfL6H5hTmqJjs/tQQ2WZIN9DJ0Hn8Fj9uzGSdRWcQw1arVyioBTtobEfUqVT4LSpQKbGhw1eRLvj99FIw1MAywZZ5eeyO5ydrW2+kPHcIOJp1KIJBLHEHfMBLZ8XR5EryltXuhwtGv6r3bsyBL3bggeA1/T0XhnECA+sIA/eP009428F1cHxeb+Rf9Bsqr0f9nTX4htOk0Zg2o6x0IMOdm5NsZ/UrytpX0J+zThzcDhKYDc+JrjO/wDgDoIZ0hoBPXXZXky22XGeGivh3UTBOXukCIe0SwgDQSBblZeRs6iDuDYg7g9V7XQYbZiJ3i0LzLtpgPY4t5aCGVYeDFsxn2gB5yCf6ltwZfTm5Z9qhiMgUyiyulzoBTCnprgqWYU1OKaUHCrgwusNTYeJ0SJWuIuNRceI0SpvoChQDGMY0Q1gDQOQaIA9AjBRcFi21abajT3Xta8eDgCPgVJpva4CDK4HTDgUqQtTZQDyFFqWMKSHIVcbpU0VxVVjxBLgMwcIqNiczYjMBu4D1FrkNVs8IBZdQHnPHeBio4MmcwLsPUJkCYlhP5HWmbA5HAEyovZ/iHsWua8mZIc0C4e0lpmdDI5yCNFtOM8PGRzB+EipT6SSHtHhLjaIlossV2io5a3tNPb02VDyz3bVA8XsLv61Odsm424O741Jr8QLraDl+p3HwRuC4oU6ve9x4LH/AMrv0sfJU9J0+H+FKb9yubd3t2eE1pKxeGNJ7mO1aY8eRHlB81ExD7GVNxeM9o1kiHsGUun3mAd3MOY57yVXYpyKrDf2bhUtYxJS0SFV8bxNhTH4jHg38XnAKJN1Vuu1o3jLaGFe8mCWuf8ADuecBtl4oapywr7tNxZzyWAw3SOizq7sZ4x5ud3V/wBjuylfiNbJSADWwaj3SGMbO5APeN4G/kV9G8P4KKZkuJ2sMtuSz/7H6lL/ANNpCg2DLva7OdVnvEne0R0gbLdNqDcEJXtGy0aTW6AfXzOpVZx/hza9F7Ik5SW9HgSwjzt4EhWto1RKdHmidIs28TpGQjKVx7CexxVemNG1DHRr4ewejh6KJK797cdmqhJhTk0qzMKaU8ppCFQ1KlXQgPSf2b8WD6LsO49+lJbzNJx2/lcSOgLVp2OcBex685vHlbovF8BjH0ajalMw5ptuDzDhu0ixH+V6nwbjzcRRB1EuDmuklpABLZ3MlsHk+dlxc/Hq7jfiu+lrxLEuyHL+EzrqWmYKsaDw5rXDQgEKiM53fkeMwPXcfElTuBVf3ZZvTcR5aj4ELDGtKs0hTC5cHqyBcE0NRKi4BSao49Aa0H8Tag+AP0WC40Q6lhvzD/UNI6Z2FvzPxW67VVw2nm3bOUcy4ZY85hee8Sw5fVpUpsxrQ7+ao8F3/iFOU6004rrPaAaoZZ1ieYI+an0m28rdQtS6nECDECZkiSJPT4o1XAh1NzsodkExA90XdEdNgsbxun/0T+MjUfl1KhYuqCqLFcQJM5td/wBE2njCfC/iZ0n9FHi6It6eJ+H39+KqsXVhr6zjDYLWeAPed5mAPDqhYbEe1eWTlptk1XzAaPyg/mPwF+SFjuHYniLgzDU8uHZAFR/cpxtB/EP5QVtx4a7rDn5JrUYZ+aq+wJc42ABJ8AAvROx37N3FzKuLEAQ4UuY2FTlfUf3jYdluyVDBAZRnquHequF4MTkH4RaVtsNghM78/HULa3+OM3hlFoAiABoBoPBW9Jp+KrKFPK/LpOnX/Ct6JREjspQn5UoStqDa/XZMM5x3gNOuSXiHRZ4s4fqOhWb/AODD/wBcf9v/AOlvq0OMwChZhyCqZ5T0zuErw9NKckIXe5jJSJxCaUGRKuXINys+AYusKgpU5c2s5ocyS2YPvBze8xwE95p8ZFlWFenfs/7Neyb7eqP3jxYfkYbx/MbT6LLlsk7VhvfS9w2CDAGyYDTFhvuYgegQOHioyue73Hsu6RZwIyiPAuv0Ct3NBP3soubXoYJXFp0W7STrK72qiuxA3KaK7diEEmh0khOmAoIxABB638DZRu0HE/Y0zE53WaGgud1IaLmPSYmBJQcVXEOLsz1XOg06Zjxy+8R1LyW/0jmsLgsQcxqOuMxJMwSZO+m525KRxVlV7b0yGtu2mTBJ2Lj+aPIT4k+a8R7RVi8sePZhpI9mBof493fLosrLlenRh44zv29a4f2qo16zaQBzuJgw2O60m7g6dAdAtrw2pFtCfv1Xzl2f4rlxmGqTZtenm27peA6fIle+cdwpfhcQxpLXmlUyOEgtflJpkEXBDgNE+5UZa308m/aRwl+G4gWUmSys32tPk0EkVGybANcD4Nc1d2X7LVcU5sudlberbKzLpDXg5tdwJN4hejY3DDHYXDVa4/eUiRUHu5pAzEgaBxbTdG0wtHX4eyjRFOkAxpN46DU89vgnpX7bJphP+F8HRcMtLPDswaXOLA6Q4w2YIkH3pMGJWlwGFLu8/aIGwgaQpGGwzdtOfNT6bAE9MtqvEUTnB++qvsCIgqLWogjqCpRqZALgCPsJwtj1cNJndHw5jW0Kuq4ogTc8honYIVH3cbbDboTzVFtYPqDceDfqUwVS8nYDYfJCqUyTDT4u5eClUaOUQEAwstCT2XUo5akyIDwNIiOamEL0XGamp0LoQZqQpyLhsM6o9rGCXPIA8Tz6bpUNB2E4D/qa3tHD93SI/qfqB4DX0XrQEBV3Z/hjcNQZTbsLnm4+8T4lWblx55eV26MMdQGnum4FtieZ/snUvqupvgH+FZrV9LDtqVXAjujYW+Sl1eFUyIbLOrTf4p3DaOUFx1df9FNAT0FLQ7Psa7MX1HdMxDY/lBgeUKZiBsNFMO6iVNUaCg4xwsOBc0eP6rzPtz2PNdpqUmj2zR4e0aPwnryPl4e0hs/fNYbgnF216+Jwr4FfDVHCNM9Eumm9o6NLQ7rfcLO467ipXhHZ/gdTE1SxpyOAJMzIgwbdN19O4e7QTuAT5hUmE7O06eJdXa1rTV/5tveLZyOna+vOx1C0oZCMrs6raFANDmRYj4tKkYt4fl5AacyT/ZS30wBJ3UQva21hPjr6p6TTcPg3Aaem3mp1DCD8Zn735oNKsTYab/W6Lmmw058/7JpPJA90QOaB7H8Tr8gpVNm52TIzFMzKOGzGSpxP4R5rnkMEplFhAvqdUAZohOlMATlQLmXSOqUN5+iWEB4OWobgpT2IL2rujilBhNhEhJCZmQtr+zbhWZ7q7hZvcZ4n3j9PVY5tMkgC5JAA5k2C9n7OcOFCixg/C2/Vxu4+qx5stTTTjm6sUpXJQFzOgFgSFl3dQPmiZdEsXSAjdU6UNOJTBXaKK8I5TSyUAGluvNOG9kH1OO4nFuDm0qeT2e2d7qLWu8WtEzzJHIr0l4iY9eSFwRjizO8QXbctf1PoEgZXw+XwTGNgeatnNB1VfjmU2xa4uB9SouJ7R8Q4mByUVmHzGTtqUR1XMYCKRMAaD4lNLqTfTl9SpdClJ6JlDDlTwIHgnIaPiDsPNEw9OAh0WyU7GVcotvYJg0d987N+akQm0aWVoHr4ogQDHJWWuVwCe0bpgoKW65qflQbxF7EF7Fy5drzoC5iHlXLk1Roew/Dfa4jMfdpDN/UbN+p8gvV6dgAuXLl5b/p1cXo1OauXLNoa0WXSuXIBV0rlyATOulcuQDKp25otNsABcuQDKj7GFT4mkSVy5TQXB4VytMPhQNdVy5OCJGVBrumy5cmDqYgKG3v1OjfmuXJBPKQLlyYK0J0JVyAe0Ls6Rcg3/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4" name="Picture 2" descr="http://upload.wikimedia.org/wikipedia/en/thumb/c/c6/NIOSH_P95_cross_section.jpg/1280px-NIOSH_P95_cross_sect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489" y="4315266"/>
            <a:ext cx="7576914" cy="2042215"/>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
          <p:cNvSpPr txBox="1">
            <a:spLocks/>
          </p:cNvSpPr>
          <p:nvPr/>
        </p:nvSpPr>
        <p:spPr>
          <a:xfrm>
            <a:off x="7934299" y="5085184"/>
            <a:ext cx="1109886" cy="936104"/>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GB" dirty="0">
                <a:solidFill>
                  <a:schemeClr val="tx1"/>
                </a:solidFill>
              </a:rPr>
              <a:t>"NIOSH P95 cross section". Via </a:t>
            </a:r>
            <a:r>
              <a:rPr lang="en-GB" dirty="0" smtClean="0">
                <a:solidFill>
                  <a:schemeClr val="tx1"/>
                </a:solidFill>
              </a:rPr>
              <a:t>Wikipedia</a:t>
            </a:r>
            <a:endParaRPr lang="en-GB"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ctrTitle"/>
          </p:nvPr>
        </p:nvSpPr>
        <p:spPr>
          <a:xfrm>
            <a:off x="1493838" y="307975"/>
            <a:ext cx="6048375" cy="534988"/>
          </a:xfrm>
        </p:spPr>
        <p:txBody>
          <a:bodyPr/>
          <a:lstStyle/>
          <a:p>
            <a:pPr algn="l" eaLnBrk="1" hangingPunct="1"/>
            <a:r>
              <a:rPr lang="en-GB" sz="3200" smtClean="0"/>
              <a:t>The Construction Dust Partnership</a:t>
            </a:r>
          </a:p>
        </p:txBody>
      </p:sp>
      <p:pic>
        <p:nvPicPr>
          <p:cNvPr id="37890"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250825" y="1341438"/>
            <a:ext cx="8642350" cy="5111750"/>
          </a:xfrm>
          <a:prstGeom prst="rect">
            <a:avLst/>
          </a:prstGeom>
        </p:spPr>
        <p:txBody>
          <a:bodyPr>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b="1" dirty="0" smtClean="0">
                <a:solidFill>
                  <a:schemeClr val="tx1"/>
                </a:solidFill>
              </a:rPr>
              <a:t>In summary</a:t>
            </a:r>
          </a:p>
          <a:p>
            <a:pPr marL="457200" indent="-457200" algn="l" fontAlgn="auto">
              <a:spcAft>
                <a:spcPts val="0"/>
              </a:spcAft>
              <a:buFont typeface="Arial" pitchFamily="34" charset="0"/>
              <a:buChar char="•"/>
              <a:defRPr/>
            </a:pPr>
            <a:r>
              <a:rPr lang="en-GB" dirty="0" smtClean="0">
                <a:solidFill>
                  <a:schemeClr val="tx1"/>
                </a:solidFill>
              </a:rPr>
              <a:t>Dusts have the potential to cause serious long term ill health</a:t>
            </a:r>
          </a:p>
          <a:p>
            <a:pPr marL="457200" indent="-457200" algn="l" fontAlgn="auto">
              <a:spcAft>
                <a:spcPts val="0"/>
              </a:spcAft>
              <a:buFont typeface="Arial" pitchFamily="34" charset="0"/>
              <a:buChar char="•"/>
              <a:defRPr/>
            </a:pPr>
            <a:r>
              <a:rPr lang="en-GB" dirty="0" smtClean="0">
                <a:solidFill>
                  <a:schemeClr val="tx1"/>
                </a:solidFill>
              </a:rPr>
              <a:t>They remain the 2</a:t>
            </a:r>
            <a:r>
              <a:rPr lang="en-GB" baseline="30000" dirty="0" smtClean="0">
                <a:solidFill>
                  <a:schemeClr val="tx1"/>
                </a:solidFill>
              </a:rPr>
              <a:t>nd</a:t>
            </a:r>
            <a:r>
              <a:rPr lang="en-GB" dirty="0" smtClean="0">
                <a:solidFill>
                  <a:schemeClr val="tx1"/>
                </a:solidFill>
              </a:rPr>
              <a:t> biggest killer in the construction industry</a:t>
            </a:r>
          </a:p>
          <a:p>
            <a:pPr marL="457200" indent="-457200" algn="l" fontAlgn="auto">
              <a:spcAft>
                <a:spcPts val="0"/>
              </a:spcAft>
              <a:buFont typeface="Arial" pitchFamily="34" charset="0"/>
              <a:buChar char="•"/>
              <a:defRPr/>
            </a:pPr>
            <a:r>
              <a:rPr lang="en-GB" dirty="0" smtClean="0">
                <a:solidFill>
                  <a:schemeClr val="tx1"/>
                </a:solidFill>
              </a:rPr>
              <a:t>You may be damaging yourself without realising it</a:t>
            </a:r>
          </a:p>
          <a:p>
            <a:pPr marL="457200" indent="-457200" algn="l" fontAlgn="auto">
              <a:spcAft>
                <a:spcPts val="0"/>
              </a:spcAft>
              <a:buFont typeface="Arial" pitchFamily="34" charset="0"/>
              <a:buChar char="•"/>
              <a:defRPr/>
            </a:pPr>
            <a:r>
              <a:rPr lang="en-GB" dirty="0" smtClean="0">
                <a:solidFill>
                  <a:schemeClr val="tx1"/>
                </a:solidFill>
              </a:rPr>
              <a:t>The majority of diseases cannot be treated – you </a:t>
            </a:r>
            <a:r>
              <a:rPr lang="en-GB" dirty="0">
                <a:solidFill>
                  <a:schemeClr val="tx1"/>
                </a:solidFill>
              </a:rPr>
              <a:t>will have them for life</a:t>
            </a:r>
          </a:p>
          <a:p>
            <a:pPr marL="457200" indent="-457200" algn="l" fontAlgn="auto">
              <a:spcAft>
                <a:spcPts val="0"/>
              </a:spcAft>
              <a:buFont typeface="Arial" pitchFamily="34" charset="0"/>
              <a:buChar char="•"/>
              <a:defRPr/>
            </a:pPr>
            <a:r>
              <a:rPr lang="en-GB" dirty="0">
                <a:solidFill>
                  <a:schemeClr val="tx1"/>
                </a:solidFill>
              </a:rPr>
              <a:t>You can take control of your health and others around you. Do not create dust, use dust suppression methods, use your mask correctly</a:t>
            </a:r>
          </a:p>
          <a:p>
            <a:pPr marL="457200" indent="-457200" algn="l" fontAlgn="auto">
              <a:spcAft>
                <a:spcPts val="0"/>
              </a:spcAft>
              <a:buFont typeface="Arial" pitchFamily="34" charset="0"/>
              <a:buChar char="•"/>
              <a:defRPr/>
            </a:pPr>
            <a:endParaRPr lang="en-GB" dirty="0" smtClean="0">
              <a:solidFill>
                <a:schemeClr val="tx1"/>
              </a:solidFill>
            </a:endParaRPr>
          </a:p>
          <a:p>
            <a:pPr algn="l" fontAlgn="auto">
              <a:spcAft>
                <a:spcPts val="0"/>
              </a:spcAft>
              <a:defRPr/>
            </a:pPr>
            <a:endParaRPr lang="en-GB" dirty="0"/>
          </a:p>
        </p:txBody>
      </p:sp>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A0317B23-9D1A-416E-9A33-7B41570B07D7}" type="slidenum">
              <a:rPr lang="en-GB" smtClean="0"/>
              <a:pPr>
                <a:defRPr/>
              </a:pPr>
              <a:t>23</a:t>
            </a:fld>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ctrTitle"/>
          </p:nvPr>
        </p:nvSpPr>
        <p:spPr>
          <a:xfrm>
            <a:off x="1493838" y="307975"/>
            <a:ext cx="6048375" cy="534988"/>
          </a:xfrm>
        </p:spPr>
        <p:txBody>
          <a:bodyPr/>
          <a:lstStyle/>
          <a:p>
            <a:pPr algn="l" eaLnBrk="1" hangingPunct="1"/>
            <a:r>
              <a:rPr lang="en-GB" sz="3200" smtClean="0"/>
              <a:t>The Construction Dust Partnership</a:t>
            </a:r>
          </a:p>
        </p:txBody>
      </p:sp>
      <p:pic>
        <p:nvPicPr>
          <p:cNvPr id="38914" name="Picture 2" descr="Copy of Approved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250825" y="1341438"/>
            <a:ext cx="8642350" cy="5111750"/>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GB" b="1" dirty="0" smtClean="0">
              <a:solidFill>
                <a:schemeClr val="tx1"/>
              </a:solidFill>
            </a:endParaRPr>
          </a:p>
          <a:p>
            <a:pPr fontAlgn="auto">
              <a:spcAft>
                <a:spcPts val="0"/>
              </a:spcAft>
              <a:defRPr/>
            </a:pPr>
            <a:endParaRPr lang="en-GB" b="1" dirty="0">
              <a:solidFill>
                <a:schemeClr val="tx1"/>
              </a:solidFill>
            </a:endParaRPr>
          </a:p>
          <a:p>
            <a:pPr fontAlgn="auto">
              <a:spcAft>
                <a:spcPts val="0"/>
              </a:spcAft>
              <a:defRPr/>
            </a:pPr>
            <a:r>
              <a:rPr lang="en-GB" b="1" dirty="0" smtClean="0">
                <a:solidFill>
                  <a:schemeClr val="tx1"/>
                </a:solidFill>
              </a:rPr>
              <a:t>Any Questions?</a:t>
            </a:r>
            <a:endParaRPr lang="en-GB" dirty="0" smtClean="0">
              <a:solidFill>
                <a:schemeClr val="tx1"/>
              </a:solidFill>
            </a:endParaRPr>
          </a:p>
          <a:p>
            <a:pPr marL="457200" indent="-457200" algn="l" fontAlgn="auto">
              <a:spcAft>
                <a:spcPts val="0"/>
              </a:spcAft>
              <a:buFont typeface="Arial" pitchFamily="34" charset="0"/>
              <a:buChar char="•"/>
              <a:defRPr/>
            </a:pPr>
            <a:endParaRPr lang="en-GB" dirty="0" smtClean="0">
              <a:solidFill>
                <a:schemeClr val="tx1"/>
              </a:solidFill>
            </a:endParaRPr>
          </a:p>
          <a:p>
            <a:pPr marL="457200" indent="-457200" algn="l" fontAlgn="auto">
              <a:spcAft>
                <a:spcPts val="0"/>
              </a:spcAft>
              <a:buFont typeface="Arial" pitchFamily="34" charset="0"/>
              <a:buChar char="•"/>
              <a:defRPr/>
            </a:pPr>
            <a:endParaRPr lang="en-GB" dirty="0" smtClean="0">
              <a:solidFill>
                <a:schemeClr val="tx1"/>
              </a:solidFill>
            </a:endParaRPr>
          </a:p>
          <a:p>
            <a:pPr algn="l" fontAlgn="auto">
              <a:spcAft>
                <a:spcPts val="0"/>
              </a:spcAft>
              <a:defRPr/>
            </a:pPr>
            <a:endParaRPr lang="en-GB" dirty="0"/>
          </a:p>
        </p:txBody>
      </p:sp>
      <p:sp>
        <p:nvSpPr>
          <p:cNvPr id="2" name="Footer Placeholder 1"/>
          <p:cNvSpPr>
            <a:spLocks noGrp="1"/>
          </p:cNvSpPr>
          <p:nvPr>
            <p:ph type="ftr" sz="quarter" idx="11"/>
          </p:nvPr>
        </p:nvSpPr>
        <p:spPr/>
        <p:txBody>
          <a:bodyPr/>
          <a:lstStyle/>
          <a:p>
            <a:pPr>
              <a:defRPr/>
            </a:pPr>
            <a:r>
              <a:rPr lang="en-GB"/>
              <a:t>Construction Dust Partnership</a:t>
            </a:r>
          </a:p>
        </p:txBody>
      </p:sp>
      <p:sp>
        <p:nvSpPr>
          <p:cNvPr id="3" name="Slide Number Placeholder 2"/>
          <p:cNvSpPr>
            <a:spLocks noGrp="1"/>
          </p:cNvSpPr>
          <p:nvPr>
            <p:ph type="sldNum" sz="quarter" idx="12"/>
          </p:nvPr>
        </p:nvSpPr>
        <p:spPr/>
        <p:txBody>
          <a:bodyPr/>
          <a:lstStyle/>
          <a:p>
            <a:pPr>
              <a:defRPr/>
            </a:pPr>
            <a:fld id="{18F79867-DB81-4D51-87C7-8662462BC681}" type="slidenum">
              <a:rPr lang="en-GB" smtClean="0"/>
              <a:pPr>
                <a:defRPr/>
              </a:pPr>
              <a:t>24</a:t>
            </a:fld>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1493838" y="307975"/>
            <a:ext cx="6048375" cy="534988"/>
          </a:xfrm>
        </p:spPr>
        <p:txBody>
          <a:bodyPr/>
          <a:lstStyle/>
          <a:p>
            <a:pPr algn="l" eaLnBrk="1" hangingPunct="1"/>
            <a:r>
              <a:rPr lang="en-GB" sz="3200" b="1" dirty="0" smtClean="0"/>
              <a:t>What is DUST ?</a:t>
            </a:r>
          </a:p>
        </p:txBody>
      </p:sp>
      <p:sp>
        <p:nvSpPr>
          <p:cNvPr id="3" name="Subtitle 2"/>
          <p:cNvSpPr>
            <a:spLocks noGrp="1"/>
          </p:cNvSpPr>
          <p:nvPr>
            <p:ph type="subTitle" idx="1"/>
          </p:nvPr>
        </p:nvSpPr>
        <p:spPr>
          <a:xfrm>
            <a:off x="250825" y="1268761"/>
            <a:ext cx="8424863" cy="5040559"/>
          </a:xfrm>
        </p:spPr>
        <p:txBody>
          <a:bodyPr rtlCol="0">
            <a:normAutofit fontScale="85000" lnSpcReduction="10000"/>
          </a:bodyPr>
          <a:lstStyle/>
          <a:p>
            <a:pPr marL="457200" indent="-457200" algn="l" eaLnBrk="1" fontAlgn="auto" hangingPunct="1">
              <a:spcAft>
                <a:spcPts val="0"/>
              </a:spcAft>
              <a:buFont typeface="Arial" pitchFamily="34" charset="0"/>
              <a:buChar char="•"/>
              <a:defRPr/>
            </a:pPr>
            <a:r>
              <a:rPr lang="en-GB" dirty="0" smtClean="0">
                <a:solidFill>
                  <a:schemeClr val="tx1"/>
                </a:solidFill>
              </a:rPr>
              <a:t>Dust consists of particles broken up from solid materials</a:t>
            </a:r>
          </a:p>
          <a:p>
            <a:pPr marL="457200" indent="-457200" algn="l" eaLnBrk="1" fontAlgn="auto" hangingPunct="1">
              <a:spcAft>
                <a:spcPts val="0"/>
              </a:spcAft>
              <a:buFont typeface="Arial" pitchFamily="34" charset="0"/>
              <a:buChar char="•"/>
              <a:defRPr/>
            </a:pPr>
            <a:r>
              <a:rPr lang="en-GB" dirty="0" smtClean="0">
                <a:solidFill>
                  <a:schemeClr val="tx1"/>
                </a:solidFill>
              </a:rPr>
              <a:t>Exposures to dusts are the 2</a:t>
            </a:r>
            <a:r>
              <a:rPr lang="en-GB" baseline="30000" dirty="0" smtClean="0">
                <a:solidFill>
                  <a:schemeClr val="tx1"/>
                </a:solidFill>
              </a:rPr>
              <a:t>nd</a:t>
            </a:r>
            <a:r>
              <a:rPr lang="en-GB" dirty="0" smtClean="0">
                <a:solidFill>
                  <a:schemeClr val="tx1"/>
                </a:solidFill>
              </a:rPr>
              <a:t> biggest killer in the construction industry</a:t>
            </a:r>
          </a:p>
          <a:p>
            <a:pPr marL="457200" indent="-457200" algn="l" eaLnBrk="1" fontAlgn="auto" hangingPunct="1">
              <a:spcAft>
                <a:spcPts val="0"/>
              </a:spcAft>
              <a:buFont typeface="Arial" pitchFamily="34" charset="0"/>
              <a:buChar char="•"/>
              <a:defRPr/>
            </a:pPr>
            <a:r>
              <a:rPr lang="en-GB" dirty="0" smtClean="0">
                <a:solidFill>
                  <a:schemeClr val="tx1"/>
                </a:solidFill>
              </a:rPr>
              <a:t>In construction dusts are typically;</a:t>
            </a:r>
          </a:p>
          <a:p>
            <a:pPr marL="457200" indent="-457200" algn="l" eaLnBrk="1" fontAlgn="auto" hangingPunct="1">
              <a:spcAft>
                <a:spcPts val="0"/>
              </a:spcAft>
              <a:buFont typeface="Arial" pitchFamily="34" charset="0"/>
              <a:buChar char="•"/>
              <a:defRPr/>
            </a:pPr>
            <a:endParaRPr lang="en-GB" dirty="0" smtClean="0">
              <a:solidFill>
                <a:schemeClr val="tx1"/>
              </a:solidFill>
            </a:endParaRPr>
          </a:p>
          <a:p>
            <a:pPr marL="914400" lvl="1" indent="-457200" algn="l" eaLnBrk="1" fontAlgn="auto" hangingPunct="1">
              <a:spcAft>
                <a:spcPts val="0"/>
              </a:spcAft>
              <a:buFont typeface="Arial" pitchFamily="34" charset="0"/>
              <a:buChar char="•"/>
              <a:defRPr/>
            </a:pPr>
            <a:r>
              <a:rPr lang="en-GB" dirty="0" smtClean="0">
                <a:solidFill>
                  <a:schemeClr val="tx1"/>
                </a:solidFill>
              </a:rPr>
              <a:t>Sand &amp; concrete</a:t>
            </a:r>
          </a:p>
          <a:p>
            <a:pPr marL="914400" lvl="1" indent="-457200" algn="l" eaLnBrk="1" fontAlgn="auto" hangingPunct="1">
              <a:spcAft>
                <a:spcPts val="0"/>
              </a:spcAft>
              <a:buFont typeface="Arial" pitchFamily="34" charset="0"/>
              <a:buChar char="•"/>
              <a:defRPr/>
            </a:pPr>
            <a:endParaRPr lang="en-GB" dirty="0">
              <a:solidFill>
                <a:schemeClr val="tx1"/>
              </a:solidFill>
            </a:endParaRPr>
          </a:p>
          <a:p>
            <a:pPr marL="914400" lvl="1" indent="-457200" algn="l" eaLnBrk="1" fontAlgn="auto" hangingPunct="1">
              <a:spcAft>
                <a:spcPts val="0"/>
              </a:spcAft>
              <a:buFont typeface="Arial" pitchFamily="34" charset="0"/>
              <a:buChar char="•"/>
              <a:defRPr/>
            </a:pPr>
            <a:endParaRPr lang="en-GB" dirty="0" smtClean="0">
              <a:solidFill>
                <a:schemeClr val="tx1"/>
              </a:solidFill>
            </a:endParaRPr>
          </a:p>
          <a:p>
            <a:pPr marL="914400" lvl="1" indent="-457200" algn="l" eaLnBrk="1" fontAlgn="auto" hangingPunct="1">
              <a:spcAft>
                <a:spcPts val="0"/>
              </a:spcAft>
              <a:buFont typeface="Arial" pitchFamily="34" charset="0"/>
              <a:buChar char="•"/>
              <a:defRPr/>
            </a:pPr>
            <a:r>
              <a:rPr lang="en-GB" dirty="0" smtClean="0">
                <a:solidFill>
                  <a:schemeClr val="tx1"/>
                </a:solidFill>
              </a:rPr>
              <a:t>Wood – including MDF</a:t>
            </a:r>
          </a:p>
          <a:p>
            <a:pPr marL="914400" lvl="1" indent="-457200" algn="l" eaLnBrk="1" fontAlgn="auto" hangingPunct="1">
              <a:spcAft>
                <a:spcPts val="0"/>
              </a:spcAft>
              <a:buFont typeface="Arial" pitchFamily="34" charset="0"/>
              <a:buChar char="•"/>
              <a:defRPr/>
            </a:pPr>
            <a:endParaRPr lang="en-GB" dirty="0">
              <a:solidFill>
                <a:schemeClr val="tx1"/>
              </a:solidFill>
            </a:endParaRPr>
          </a:p>
          <a:p>
            <a:pPr marL="914400" lvl="1" indent="-457200" algn="l" eaLnBrk="1" fontAlgn="auto" hangingPunct="1">
              <a:spcAft>
                <a:spcPts val="0"/>
              </a:spcAft>
              <a:buFont typeface="Arial" pitchFamily="34" charset="0"/>
              <a:buChar char="•"/>
              <a:defRPr/>
            </a:pPr>
            <a:endParaRPr lang="en-GB" dirty="0" smtClean="0">
              <a:solidFill>
                <a:schemeClr val="tx1"/>
              </a:solidFill>
            </a:endParaRPr>
          </a:p>
          <a:p>
            <a:pPr marL="914400" lvl="1" indent="-457200" algn="l" eaLnBrk="1" fontAlgn="auto" hangingPunct="1">
              <a:spcAft>
                <a:spcPts val="0"/>
              </a:spcAft>
              <a:buFont typeface="Arial" pitchFamily="34" charset="0"/>
              <a:buChar char="•"/>
              <a:defRPr/>
            </a:pPr>
            <a:r>
              <a:rPr lang="en-GB" dirty="0" smtClean="0">
                <a:solidFill>
                  <a:schemeClr val="tx1"/>
                </a:solidFill>
              </a:rPr>
              <a:t>General dusts/Gypsum – Plasterboard</a:t>
            </a:r>
            <a:endParaRPr lang="en-GB" dirty="0">
              <a:solidFill>
                <a:schemeClr val="tx1"/>
              </a:solidFill>
            </a:endParaRPr>
          </a:p>
          <a:p>
            <a:pPr marL="914400" lvl="1" indent="-457200" algn="l" eaLnBrk="1" fontAlgn="auto" hangingPunct="1">
              <a:spcAft>
                <a:spcPts val="0"/>
              </a:spcAft>
              <a:buFont typeface="Arial" pitchFamily="34" charset="0"/>
              <a:buChar char="•"/>
              <a:defRPr/>
            </a:pPr>
            <a:endParaRPr lang="en-GB" dirty="0" smtClean="0">
              <a:solidFill>
                <a:schemeClr val="tx1"/>
              </a:solidFill>
            </a:endParaRPr>
          </a:p>
          <a:p>
            <a:pPr algn="l" eaLnBrk="1" fontAlgn="auto" hangingPunct="1">
              <a:spcAft>
                <a:spcPts val="0"/>
              </a:spcAft>
              <a:buFont typeface="Arial" pitchFamily="34" charset="0"/>
              <a:buNone/>
              <a:defRPr/>
            </a:pPr>
            <a:endParaRPr lang="en-GB" dirty="0"/>
          </a:p>
        </p:txBody>
      </p:sp>
      <p:pic>
        <p:nvPicPr>
          <p:cNvPr id="18435"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a:t>Construction Dust Partnership</a:t>
            </a:r>
          </a:p>
        </p:txBody>
      </p:sp>
      <p:sp>
        <p:nvSpPr>
          <p:cNvPr id="4" name="Slide Number Placeholder 3"/>
          <p:cNvSpPr>
            <a:spLocks noGrp="1"/>
          </p:cNvSpPr>
          <p:nvPr>
            <p:ph type="sldNum" sz="quarter" idx="12"/>
          </p:nvPr>
        </p:nvSpPr>
        <p:spPr/>
        <p:txBody>
          <a:bodyPr/>
          <a:lstStyle/>
          <a:p>
            <a:pPr>
              <a:defRPr/>
            </a:pPr>
            <a:fld id="{4D468B9A-1D32-448A-9334-7DD96B858E45}" type="slidenum">
              <a:rPr lang="en-GB" smtClean="0"/>
              <a:pPr>
                <a:defRPr/>
              </a:pPr>
              <a:t>3</a:t>
            </a:fld>
            <a:endParaRPr lang="en-GB"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4005063"/>
            <a:ext cx="2232248" cy="1659543"/>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16214" y="4915361"/>
            <a:ext cx="2193851" cy="149849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91880" y="2996952"/>
            <a:ext cx="1807078" cy="1573907"/>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250825" y="308768"/>
            <a:ext cx="7291388" cy="534988"/>
          </a:xfrm>
        </p:spPr>
        <p:txBody>
          <a:bodyPr/>
          <a:lstStyle/>
          <a:p>
            <a:pPr algn="l" eaLnBrk="1" hangingPunct="1"/>
            <a:r>
              <a:rPr lang="en-GB" sz="3200" b="1" dirty="0" smtClean="0"/>
              <a:t>What is DUST?</a:t>
            </a:r>
          </a:p>
        </p:txBody>
      </p:sp>
      <p:sp>
        <p:nvSpPr>
          <p:cNvPr id="3" name="Subtitle 2"/>
          <p:cNvSpPr>
            <a:spLocks noGrp="1"/>
          </p:cNvSpPr>
          <p:nvPr>
            <p:ph type="subTitle" idx="1"/>
          </p:nvPr>
        </p:nvSpPr>
        <p:spPr>
          <a:xfrm>
            <a:off x="142208" y="1340769"/>
            <a:ext cx="4717824" cy="5112568"/>
          </a:xfrm>
        </p:spPr>
        <p:txBody>
          <a:bodyPr rtlCol="0">
            <a:normAutofit fontScale="92500" lnSpcReduction="20000"/>
          </a:bodyPr>
          <a:lstStyle/>
          <a:p>
            <a:pPr algn="l" eaLnBrk="1" fontAlgn="auto" hangingPunct="1">
              <a:spcAft>
                <a:spcPts val="0"/>
              </a:spcAft>
              <a:buFont typeface="Arial" pitchFamily="34" charset="0"/>
              <a:buNone/>
              <a:defRPr/>
            </a:pPr>
            <a:r>
              <a:rPr lang="en-GB" dirty="0" smtClean="0">
                <a:solidFill>
                  <a:schemeClr val="tx1"/>
                </a:solidFill>
              </a:rPr>
              <a:t>Dust is best defined by its size. The size of dust determines how your body can protect itself against it</a:t>
            </a:r>
          </a:p>
          <a:p>
            <a:pPr marL="725488" indent="-457200" algn="l" eaLnBrk="1" fontAlgn="auto" hangingPunct="1">
              <a:spcAft>
                <a:spcPts val="0"/>
              </a:spcAft>
              <a:buFont typeface="Arial" panose="020B0604020202020204" pitchFamily="34" charset="0"/>
              <a:buChar char="•"/>
              <a:defRPr/>
            </a:pPr>
            <a:r>
              <a:rPr lang="en-GB" dirty="0" smtClean="0">
                <a:solidFill>
                  <a:schemeClr val="tx1"/>
                </a:solidFill>
              </a:rPr>
              <a:t>Larger dust is called </a:t>
            </a:r>
            <a:r>
              <a:rPr lang="en-GB" b="1" dirty="0" smtClean="0">
                <a:solidFill>
                  <a:schemeClr val="tx1"/>
                </a:solidFill>
              </a:rPr>
              <a:t>inhalable</a:t>
            </a:r>
            <a:r>
              <a:rPr lang="en-GB" dirty="0" smtClean="0">
                <a:solidFill>
                  <a:schemeClr val="tx1"/>
                </a:solidFill>
              </a:rPr>
              <a:t> dust. These can generally been seen by the naked eye</a:t>
            </a:r>
          </a:p>
          <a:p>
            <a:pPr marL="725488" indent="-457200" algn="l" eaLnBrk="1" fontAlgn="auto" hangingPunct="1">
              <a:spcAft>
                <a:spcPts val="0"/>
              </a:spcAft>
              <a:buFont typeface="Arial" panose="020B0604020202020204" pitchFamily="34" charset="0"/>
              <a:buChar char="•"/>
              <a:defRPr/>
            </a:pPr>
            <a:r>
              <a:rPr lang="en-GB" dirty="0" smtClean="0">
                <a:solidFill>
                  <a:schemeClr val="tx1"/>
                </a:solidFill>
              </a:rPr>
              <a:t>Smaller dust is called </a:t>
            </a:r>
            <a:r>
              <a:rPr lang="en-GB" b="1" dirty="0" smtClean="0">
                <a:solidFill>
                  <a:schemeClr val="tx1"/>
                </a:solidFill>
              </a:rPr>
              <a:t>respirable</a:t>
            </a:r>
            <a:r>
              <a:rPr lang="en-GB" dirty="0" smtClean="0">
                <a:solidFill>
                  <a:schemeClr val="tx1"/>
                </a:solidFill>
              </a:rPr>
              <a:t> dust. This dust can be invisible to the naked eye</a:t>
            </a:r>
          </a:p>
          <a:p>
            <a:pPr marL="725488" indent="-457200" algn="l" eaLnBrk="1" fontAlgn="auto" hangingPunct="1">
              <a:spcAft>
                <a:spcPts val="0"/>
              </a:spcAft>
              <a:buFont typeface="Arial" pitchFamily="34" charset="0"/>
              <a:buNone/>
              <a:defRPr/>
            </a:pPr>
            <a:endParaRPr lang="en-GB" dirty="0"/>
          </a:p>
        </p:txBody>
      </p:sp>
      <p:pic>
        <p:nvPicPr>
          <p:cNvPr id="20483"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a:t>Construction Dust Partnership</a:t>
            </a:r>
          </a:p>
        </p:txBody>
      </p:sp>
      <p:sp>
        <p:nvSpPr>
          <p:cNvPr id="4" name="Slide Number Placeholder 3"/>
          <p:cNvSpPr>
            <a:spLocks noGrp="1"/>
          </p:cNvSpPr>
          <p:nvPr>
            <p:ph type="sldNum" sz="quarter" idx="12"/>
          </p:nvPr>
        </p:nvSpPr>
        <p:spPr/>
        <p:txBody>
          <a:bodyPr/>
          <a:lstStyle/>
          <a:p>
            <a:pPr>
              <a:defRPr/>
            </a:pPr>
            <a:fld id="{67802453-D8BF-4F70-B98A-2BB2F96DF323}" type="slidenum">
              <a:rPr lang="en-GB" smtClean="0"/>
              <a:pPr>
                <a:defRPr/>
              </a:pPr>
              <a:t>4</a:t>
            </a:fld>
            <a:endParaRPr lang="en-GB" dirty="0"/>
          </a:p>
        </p:txBody>
      </p:sp>
      <p:pic>
        <p:nvPicPr>
          <p:cNvPr id="1026" name="Picture 2" descr="D:\Data\Downloads\Airborne-particulate-size-char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11080" y="1268760"/>
            <a:ext cx="4204568" cy="4651571"/>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bwMode="auto">
          <a:xfrm>
            <a:off x="4911080" y="5920331"/>
            <a:ext cx="4204568" cy="4136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defRPr/>
            </a:pPr>
            <a:r>
              <a:rPr lang="en-GB" sz="1200" dirty="0">
                <a:solidFill>
                  <a:schemeClr val="tx1"/>
                </a:solidFill>
              </a:rPr>
              <a:t>"</a:t>
            </a:r>
            <a:r>
              <a:rPr lang="en-GB" sz="1050" dirty="0">
                <a:solidFill>
                  <a:schemeClr val="tx1"/>
                </a:solidFill>
              </a:rPr>
              <a:t>Airborne-particulate-size-chart" by Jisaac9 (Own work) - </a:t>
            </a:r>
            <a:r>
              <a:rPr lang="en-GB" sz="1050" dirty="0" smtClean="0">
                <a:solidFill>
                  <a:schemeClr val="tx1"/>
                </a:solidFill>
              </a:rPr>
              <a:t>Licensed </a:t>
            </a:r>
            <a:r>
              <a:rPr lang="en-GB" sz="1050" dirty="0">
                <a:solidFill>
                  <a:schemeClr val="tx1"/>
                </a:solidFill>
              </a:rPr>
              <a:t>under Creative Commons Attribution 3.0 via Wikimedia </a:t>
            </a:r>
            <a:r>
              <a:rPr lang="en-GB" sz="1050" dirty="0" smtClean="0">
                <a:solidFill>
                  <a:schemeClr val="tx1"/>
                </a:solidFill>
              </a:rPr>
              <a:t>Commons</a:t>
            </a:r>
            <a:endParaRPr lang="en-GB" sz="1050" dirty="0"/>
          </a:p>
        </p:txBody>
      </p:sp>
    </p:spTree>
    <p:extLst>
      <p:ext uri="{BB962C8B-B14F-4D97-AF65-F5344CB8AC3E}">
        <p14:creationId xmlns:p14="http://schemas.microsoft.com/office/powerpoint/2010/main" val="4244325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250825" y="308768"/>
            <a:ext cx="7291388" cy="534988"/>
          </a:xfrm>
        </p:spPr>
        <p:txBody>
          <a:bodyPr/>
          <a:lstStyle/>
          <a:p>
            <a:pPr algn="l" eaLnBrk="1" hangingPunct="1"/>
            <a:r>
              <a:rPr lang="en-GB" sz="3200" b="1" dirty="0" smtClean="0"/>
              <a:t>How does dust get into the lungs?</a:t>
            </a:r>
          </a:p>
        </p:txBody>
      </p:sp>
      <p:pic>
        <p:nvPicPr>
          <p:cNvPr id="20483"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a:t>Construction Dust Partnership</a:t>
            </a:r>
          </a:p>
        </p:txBody>
      </p:sp>
      <p:sp>
        <p:nvSpPr>
          <p:cNvPr id="4" name="Slide Number Placeholder 3"/>
          <p:cNvSpPr>
            <a:spLocks noGrp="1"/>
          </p:cNvSpPr>
          <p:nvPr>
            <p:ph type="sldNum" sz="quarter" idx="12"/>
          </p:nvPr>
        </p:nvSpPr>
        <p:spPr/>
        <p:txBody>
          <a:bodyPr/>
          <a:lstStyle/>
          <a:p>
            <a:pPr>
              <a:defRPr/>
            </a:pPr>
            <a:fld id="{67802453-D8BF-4F70-B98A-2BB2F96DF323}" type="slidenum">
              <a:rPr lang="en-GB" smtClean="0"/>
              <a:pPr>
                <a:defRPr/>
              </a:pPr>
              <a:t>5</a:t>
            </a:fld>
            <a:endParaRPr lang="en-GB" dirty="0"/>
          </a:p>
        </p:txBody>
      </p:sp>
      <p:sp>
        <p:nvSpPr>
          <p:cNvPr id="12" name="Subtitle 2"/>
          <p:cNvSpPr>
            <a:spLocks noGrp="1"/>
          </p:cNvSpPr>
          <p:nvPr>
            <p:ph type="subTitle" idx="1"/>
          </p:nvPr>
        </p:nvSpPr>
        <p:spPr>
          <a:xfrm>
            <a:off x="179512" y="1212850"/>
            <a:ext cx="4392488" cy="2913282"/>
          </a:xfrm>
        </p:spPr>
        <p:txBody>
          <a:bodyPr rtlCol="0">
            <a:normAutofit/>
          </a:bodyPr>
          <a:lstStyle/>
          <a:p>
            <a:pPr algn="l" eaLnBrk="1" fontAlgn="auto" hangingPunct="1">
              <a:spcAft>
                <a:spcPts val="0"/>
              </a:spcAft>
              <a:buFont typeface="Arial" pitchFamily="34" charset="0"/>
              <a:buNone/>
              <a:defRPr/>
            </a:pPr>
            <a:r>
              <a:rPr lang="en-GB" sz="2800" dirty="0" smtClean="0">
                <a:solidFill>
                  <a:schemeClr val="tx1"/>
                </a:solidFill>
              </a:rPr>
              <a:t>Dust can enter your lungs via your nose or mouth, into the trachea and via </a:t>
            </a:r>
            <a:r>
              <a:rPr lang="en-GB" sz="2800" dirty="0" err="1" smtClean="0">
                <a:solidFill>
                  <a:schemeClr val="tx1"/>
                </a:solidFill>
              </a:rPr>
              <a:t>bonchi</a:t>
            </a:r>
            <a:r>
              <a:rPr lang="en-GB" sz="2800" dirty="0" smtClean="0">
                <a:solidFill>
                  <a:schemeClr val="tx1"/>
                </a:solidFill>
              </a:rPr>
              <a:t> ultimately reaching alveoli.</a:t>
            </a:r>
          </a:p>
          <a:p>
            <a:pPr algn="l" eaLnBrk="1" fontAlgn="auto" hangingPunct="1">
              <a:spcAft>
                <a:spcPts val="0"/>
              </a:spcAft>
              <a:buFont typeface="Arial" pitchFamily="34" charset="0"/>
              <a:buNone/>
              <a:defRPr/>
            </a:pPr>
            <a:endParaRPr lang="en-GB" dirty="0"/>
          </a:p>
        </p:txBody>
      </p:sp>
      <p:pic>
        <p:nvPicPr>
          <p:cNvPr id="3076" name="Picture 4" descr="http://upload.wikimedia.org/wikipedia/commons/thumb/4/46/Alveolus_diagram.svg/418px-Alveolus_diagram.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905" y="3140968"/>
            <a:ext cx="3589015" cy="267888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016" y="1268760"/>
            <a:ext cx="4288156" cy="4376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ubtitle 2"/>
          <p:cNvSpPr txBox="1">
            <a:spLocks/>
          </p:cNvSpPr>
          <p:nvPr/>
        </p:nvSpPr>
        <p:spPr bwMode="auto">
          <a:xfrm>
            <a:off x="262904" y="5819850"/>
            <a:ext cx="3589015" cy="69410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defRPr/>
            </a:pPr>
            <a:r>
              <a:rPr lang="en-GB" sz="1050" dirty="0">
                <a:solidFill>
                  <a:schemeClr val="tx1"/>
                </a:solidFill>
              </a:rPr>
              <a:t>"Alveolus diagram" by </a:t>
            </a:r>
            <a:r>
              <a:rPr lang="en-GB" sz="1050" dirty="0" err="1">
                <a:solidFill>
                  <a:schemeClr val="tx1"/>
                </a:solidFill>
              </a:rPr>
              <a:t>LadyofHats</a:t>
            </a:r>
            <a:r>
              <a:rPr lang="en-GB" sz="1050" dirty="0">
                <a:solidFill>
                  <a:schemeClr val="tx1"/>
                </a:solidFill>
              </a:rPr>
              <a:t> - self-made(extracted from </a:t>
            </a:r>
            <a:r>
              <a:rPr lang="en-GB" sz="1050" dirty="0" err="1">
                <a:solidFill>
                  <a:schemeClr val="tx1"/>
                </a:solidFill>
              </a:rPr>
              <a:t>Image:Respiratory</a:t>
            </a:r>
            <a:r>
              <a:rPr lang="en-GB" sz="1050" dirty="0">
                <a:solidFill>
                  <a:schemeClr val="tx1"/>
                </a:solidFill>
              </a:rPr>
              <a:t> system </a:t>
            </a:r>
            <a:r>
              <a:rPr lang="en-GB" sz="1050" dirty="0" err="1">
                <a:solidFill>
                  <a:schemeClr val="tx1"/>
                </a:solidFill>
              </a:rPr>
              <a:t>complete.svg</a:t>
            </a:r>
            <a:r>
              <a:rPr lang="en-GB" sz="1050" dirty="0">
                <a:solidFill>
                  <a:schemeClr val="tx1"/>
                </a:solidFill>
              </a:rPr>
              <a:t>) </a:t>
            </a:r>
            <a:r>
              <a:rPr lang="en-GB" sz="1050" dirty="0" smtClean="0">
                <a:solidFill>
                  <a:schemeClr val="tx1"/>
                </a:solidFill>
              </a:rPr>
              <a:t>Licensed </a:t>
            </a:r>
            <a:r>
              <a:rPr lang="en-GB" sz="1050" dirty="0">
                <a:solidFill>
                  <a:schemeClr val="tx1"/>
                </a:solidFill>
              </a:rPr>
              <a:t>under Public domain via Wikimedia Commons </a:t>
            </a:r>
            <a:endParaRPr lang="en-GB" sz="900" dirty="0"/>
          </a:p>
        </p:txBody>
      </p:sp>
      <p:sp>
        <p:nvSpPr>
          <p:cNvPr id="11" name="Subtitle 2"/>
          <p:cNvSpPr txBox="1">
            <a:spLocks/>
          </p:cNvSpPr>
          <p:nvPr/>
        </p:nvSpPr>
        <p:spPr bwMode="auto">
          <a:xfrm>
            <a:off x="4716016" y="5645150"/>
            <a:ext cx="4427984" cy="52175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defRPr/>
            </a:pPr>
            <a:r>
              <a:rPr lang="en-GB" sz="1050" dirty="0">
                <a:solidFill>
                  <a:schemeClr val="tx1"/>
                </a:solidFill>
              </a:rPr>
              <a:t>"</a:t>
            </a:r>
            <a:r>
              <a:rPr lang="en-GB" sz="1050" dirty="0" err="1">
                <a:solidFill>
                  <a:schemeClr val="tx1"/>
                </a:solidFill>
              </a:rPr>
              <a:t>Illu</a:t>
            </a:r>
            <a:r>
              <a:rPr lang="en-GB" sz="1050" dirty="0">
                <a:solidFill>
                  <a:schemeClr val="tx1"/>
                </a:solidFill>
              </a:rPr>
              <a:t> conducting passages" by Lord </a:t>
            </a:r>
            <a:r>
              <a:rPr lang="en-GB" sz="1050" dirty="0" err="1">
                <a:solidFill>
                  <a:schemeClr val="tx1"/>
                </a:solidFill>
              </a:rPr>
              <a:t>Akryl</a:t>
            </a:r>
            <a:r>
              <a:rPr lang="en-GB" sz="1050" dirty="0">
                <a:solidFill>
                  <a:schemeClr val="tx1"/>
                </a:solidFill>
              </a:rPr>
              <a:t> - http://cancer.gov. Licensed under Public domain via Wikimedia Commons </a:t>
            </a:r>
            <a:endParaRPr lang="en-GB" sz="900" dirty="0"/>
          </a:p>
        </p:txBody>
      </p:sp>
    </p:spTree>
    <p:extLst>
      <p:ext uri="{BB962C8B-B14F-4D97-AF65-F5344CB8AC3E}">
        <p14:creationId xmlns:p14="http://schemas.microsoft.com/office/powerpoint/2010/main" val="3675007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250825" y="308768"/>
            <a:ext cx="7291388" cy="534988"/>
          </a:xfrm>
        </p:spPr>
        <p:txBody>
          <a:bodyPr/>
          <a:lstStyle/>
          <a:p>
            <a:pPr algn="l" eaLnBrk="1" hangingPunct="1"/>
            <a:r>
              <a:rPr lang="en-GB" sz="3200" b="1" dirty="0" smtClean="0"/>
              <a:t>What is DUST?</a:t>
            </a:r>
          </a:p>
        </p:txBody>
      </p:sp>
      <p:sp>
        <p:nvSpPr>
          <p:cNvPr id="3" name="Subtitle 2"/>
          <p:cNvSpPr>
            <a:spLocks noGrp="1"/>
          </p:cNvSpPr>
          <p:nvPr>
            <p:ph type="subTitle" idx="1"/>
          </p:nvPr>
        </p:nvSpPr>
        <p:spPr>
          <a:xfrm>
            <a:off x="250825" y="1412875"/>
            <a:ext cx="5283200" cy="5184775"/>
          </a:xfrm>
        </p:spPr>
        <p:txBody>
          <a:bodyPr rtlCol="0">
            <a:normAutofit/>
          </a:bodyPr>
          <a:lstStyle/>
          <a:p>
            <a:pPr marL="457200" indent="-457200" algn="l" eaLnBrk="1" fontAlgn="auto" hangingPunct="1">
              <a:spcAft>
                <a:spcPts val="0"/>
              </a:spcAft>
              <a:buFont typeface="Arial" pitchFamily="34" charset="0"/>
              <a:buChar char="•"/>
              <a:defRPr/>
            </a:pPr>
            <a:r>
              <a:rPr lang="en-GB" dirty="0" smtClean="0">
                <a:solidFill>
                  <a:schemeClr val="tx1"/>
                </a:solidFill>
              </a:rPr>
              <a:t>Larger (Inhalable) dust</a:t>
            </a:r>
          </a:p>
          <a:p>
            <a:pPr marL="914400" lvl="1" indent="-457200" algn="l" eaLnBrk="1" fontAlgn="auto" hangingPunct="1">
              <a:spcAft>
                <a:spcPts val="0"/>
              </a:spcAft>
              <a:buFont typeface="Arial" pitchFamily="34" charset="0"/>
              <a:buChar char="•"/>
              <a:defRPr/>
            </a:pPr>
            <a:r>
              <a:rPr lang="en-GB" dirty="0" smtClean="0">
                <a:solidFill>
                  <a:schemeClr val="tx1"/>
                </a:solidFill>
              </a:rPr>
              <a:t>These dusts can effect your upper lung (the nose, sinus, windpipe and bronchus)</a:t>
            </a:r>
          </a:p>
          <a:p>
            <a:pPr marL="457200" indent="-457200" algn="l" eaLnBrk="1" fontAlgn="auto" hangingPunct="1">
              <a:spcAft>
                <a:spcPts val="0"/>
              </a:spcAft>
              <a:buFont typeface="Arial" pitchFamily="34" charset="0"/>
              <a:buChar char="•"/>
              <a:defRPr/>
            </a:pPr>
            <a:r>
              <a:rPr lang="en-GB" dirty="0" smtClean="0">
                <a:solidFill>
                  <a:schemeClr val="tx1"/>
                </a:solidFill>
              </a:rPr>
              <a:t>Smaller (Respirable) dust</a:t>
            </a:r>
          </a:p>
          <a:p>
            <a:pPr marL="914400" lvl="1" indent="-457200" algn="l" eaLnBrk="1" fontAlgn="auto" hangingPunct="1">
              <a:spcAft>
                <a:spcPts val="0"/>
              </a:spcAft>
              <a:buFont typeface="Arial" pitchFamily="34" charset="0"/>
              <a:buChar char="•"/>
              <a:defRPr/>
            </a:pPr>
            <a:r>
              <a:rPr lang="en-GB" dirty="0" smtClean="0">
                <a:solidFill>
                  <a:schemeClr val="tx1"/>
                </a:solidFill>
              </a:rPr>
              <a:t>These dusts are small enough to get into your bronchioles and the fragile alveoli.</a:t>
            </a:r>
            <a:endParaRPr lang="en-GB" dirty="0"/>
          </a:p>
        </p:txBody>
      </p:sp>
      <p:pic>
        <p:nvPicPr>
          <p:cNvPr id="20483"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485" name="Picture 6" descr="lung"/>
          <p:cNvPicPr>
            <a:picLocks noChangeAspect="1" noChangeArrowheads="1" noCrop="1"/>
          </p:cNvPicPr>
          <p:nvPr/>
        </p:nvPicPr>
        <p:blipFill>
          <a:blip r:embed="rId4"/>
          <a:srcRect/>
          <a:stretch>
            <a:fillRect/>
          </a:stretch>
        </p:blipFill>
        <p:spPr bwMode="auto">
          <a:xfrm>
            <a:off x="5534025" y="1546225"/>
            <a:ext cx="3609975" cy="3611563"/>
          </a:xfrm>
          <a:prstGeom prst="rect">
            <a:avLst/>
          </a:prstGeom>
          <a:noFill/>
          <a:ln w="9525">
            <a:noFill/>
            <a:miter lim="800000"/>
            <a:headEnd/>
            <a:tailEnd/>
          </a:ln>
        </p:spPr>
      </p:pic>
      <p:sp>
        <p:nvSpPr>
          <p:cNvPr id="20486" name="Text Box 4"/>
          <p:cNvSpPr txBox="1">
            <a:spLocks noChangeArrowheads="1"/>
          </p:cNvSpPr>
          <p:nvPr/>
        </p:nvSpPr>
        <p:spPr bwMode="auto">
          <a:xfrm>
            <a:off x="5910263" y="5157788"/>
            <a:ext cx="2857500" cy="830262"/>
          </a:xfrm>
          <a:prstGeom prst="rect">
            <a:avLst/>
          </a:prstGeom>
          <a:noFill/>
          <a:ln w="9525">
            <a:noFill/>
            <a:miter lim="800000"/>
            <a:headEnd/>
            <a:tailEnd/>
          </a:ln>
        </p:spPr>
        <p:txBody>
          <a:bodyPr>
            <a:spAutoFit/>
          </a:bodyPr>
          <a:lstStyle/>
          <a:p>
            <a:pPr algn="ctr" eaLnBrk="0" hangingPunct="0"/>
            <a:r>
              <a:rPr lang="en-GB" sz="2400" b="1">
                <a:solidFill>
                  <a:srgbClr val="00CC00"/>
                </a:solidFill>
                <a:latin typeface="Calibri" pitchFamily="34" charset="0"/>
              </a:rPr>
              <a:t>Inhalable Dust</a:t>
            </a:r>
          </a:p>
          <a:p>
            <a:pPr algn="ctr" eaLnBrk="0" hangingPunct="0"/>
            <a:r>
              <a:rPr lang="en-GB" sz="2400" b="1">
                <a:solidFill>
                  <a:srgbClr val="FF0000"/>
                </a:solidFill>
                <a:latin typeface="Calibri" pitchFamily="34" charset="0"/>
              </a:rPr>
              <a:t>Respirable Dust</a:t>
            </a:r>
            <a:endParaRPr lang="en-US" sz="2400" b="1">
              <a:solidFill>
                <a:srgbClr val="FF0000"/>
              </a:solidFill>
              <a:latin typeface="Calibri" pitchFamily="34" charset="0"/>
            </a:endParaRPr>
          </a:p>
        </p:txBody>
      </p:sp>
      <p:sp>
        <p:nvSpPr>
          <p:cNvPr id="2" name="Footer Placeholder 1"/>
          <p:cNvSpPr>
            <a:spLocks noGrp="1"/>
          </p:cNvSpPr>
          <p:nvPr>
            <p:ph type="ftr" sz="quarter" idx="11"/>
          </p:nvPr>
        </p:nvSpPr>
        <p:spPr/>
        <p:txBody>
          <a:bodyPr/>
          <a:lstStyle/>
          <a:p>
            <a:pPr>
              <a:defRPr/>
            </a:pPr>
            <a:r>
              <a:rPr lang="en-GB"/>
              <a:t>Construction Dust Partnership</a:t>
            </a:r>
          </a:p>
        </p:txBody>
      </p:sp>
      <p:sp>
        <p:nvSpPr>
          <p:cNvPr id="4" name="Slide Number Placeholder 3"/>
          <p:cNvSpPr>
            <a:spLocks noGrp="1"/>
          </p:cNvSpPr>
          <p:nvPr>
            <p:ph type="sldNum" sz="quarter" idx="12"/>
          </p:nvPr>
        </p:nvSpPr>
        <p:spPr/>
        <p:txBody>
          <a:bodyPr/>
          <a:lstStyle/>
          <a:p>
            <a:pPr>
              <a:defRPr/>
            </a:pPr>
            <a:fld id="{67802453-D8BF-4F70-B98A-2BB2F96DF323}" type="slidenum">
              <a:rPr lang="en-GB" smtClean="0"/>
              <a:pPr>
                <a:defRPr/>
              </a:pPr>
              <a:t>6</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1493838" y="307975"/>
            <a:ext cx="6048375" cy="534988"/>
          </a:xfrm>
        </p:spPr>
        <p:txBody>
          <a:bodyPr/>
          <a:lstStyle/>
          <a:p>
            <a:pPr algn="l" eaLnBrk="1" hangingPunct="1"/>
            <a:r>
              <a:rPr lang="en-GB" sz="3200" b="1" smtClean="0"/>
              <a:t>What is DUST ?</a:t>
            </a:r>
          </a:p>
        </p:txBody>
      </p:sp>
      <p:sp>
        <p:nvSpPr>
          <p:cNvPr id="3" name="Subtitle 2"/>
          <p:cNvSpPr>
            <a:spLocks noGrp="1"/>
          </p:cNvSpPr>
          <p:nvPr>
            <p:ph type="subTitle" idx="1"/>
          </p:nvPr>
        </p:nvSpPr>
        <p:spPr>
          <a:xfrm>
            <a:off x="250824" y="1152525"/>
            <a:ext cx="6409407" cy="5445125"/>
          </a:xfrm>
        </p:spPr>
        <p:txBody>
          <a:bodyPr rtlCol="0">
            <a:normAutofit/>
          </a:bodyPr>
          <a:lstStyle/>
          <a:p>
            <a:pPr algn="l" eaLnBrk="1" fontAlgn="auto" hangingPunct="1">
              <a:spcAft>
                <a:spcPts val="0"/>
              </a:spcAft>
              <a:buFont typeface="Arial" pitchFamily="34" charset="0"/>
              <a:buNone/>
              <a:defRPr/>
            </a:pPr>
            <a:r>
              <a:rPr lang="en-GB" sz="2400" b="1" dirty="0" smtClean="0">
                <a:solidFill>
                  <a:schemeClr val="tx1"/>
                </a:solidFill>
              </a:rPr>
              <a:t>Nose:</a:t>
            </a:r>
          </a:p>
          <a:p>
            <a:pPr algn="l" eaLnBrk="1" fontAlgn="auto" hangingPunct="1">
              <a:spcAft>
                <a:spcPts val="0"/>
              </a:spcAft>
              <a:buFont typeface="Arial" pitchFamily="34" charset="0"/>
              <a:buNone/>
              <a:defRPr/>
            </a:pPr>
            <a:r>
              <a:rPr lang="en-GB" sz="2400" dirty="0" smtClean="0">
                <a:solidFill>
                  <a:schemeClr val="tx1"/>
                </a:solidFill>
              </a:rPr>
              <a:t>Dust particles can get caught in your nasal cavity, leading to health problems  such as nasal cancer from exposure to hardwood dusts.</a:t>
            </a:r>
          </a:p>
          <a:p>
            <a:pPr algn="l" eaLnBrk="1" fontAlgn="auto" hangingPunct="1">
              <a:spcAft>
                <a:spcPts val="0"/>
              </a:spcAft>
              <a:buFont typeface="Arial" pitchFamily="34" charset="0"/>
              <a:buNone/>
              <a:defRPr/>
            </a:pPr>
            <a:endParaRPr lang="en-GB" sz="2400" dirty="0" smtClean="0">
              <a:solidFill>
                <a:schemeClr val="tx1"/>
              </a:solidFill>
            </a:endParaRPr>
          </a:p>
          <a:p>
            <a:pPr algn="l" eaLnBrk="1" fontAlgn="auto" hangingPunct="1">
              <a:spcAft>
                <a:spcPts val="0"/>
              </a:spcAft>
              <a:buFont typeface="Arial" pitchFamily="34" charset="0"/>
              <a:buNone/>
              <a:defRPr/>
            </a:pPr>
            <a:endParaRPr lang="en-GB" sz="2400" dirty="0">
              <a:solidFill>
                <a:schemeClr val="tx1"/>
              </a:solidFill>
            </a:endParaRPr>
          </a:p>
          <a:p>
            <a:pPr algn="l" eaLnBrk="1" fontAlgn="auto" hangingPunct="1">
              <a:spcAft>
                <a:spcPts val="0"/>
              </a:spcAft>
              <a:buFont typeface="Arial" pitchFamily="34" charset="0"/>
              <a:buNone/>
              <a:defRPr/>
            </a:pPr>
            <a:endParaRPr lang="en-GB" sz="2400" dirty="0" smtClean="0">
              <a:solidFill>
                <a:schemeClr val="tx1"/>
              </a:solidFill>
            </a:endParaRPr>
          </a:p>
          <a:p>
            <a:pPr algn="l" eaLnBrk="1" fontAlgn="auto" hangingPunct="1">
              <a:spcAft>
                <a:spcPts val="0"/>
              </a:spcAft>
              <a:buFont typeface="Arial" pitchFamily="34" charset="0"/>
              <a:buNone/>
              <a:defRPr/>
            </a:pPr>
            <a:endParaRPr lang="en-GB" sz="2400" dirty="0">
              <a:solidFill>
                <a:schemeClr val="tx1"/>
              </a:solidFill>
            </a:endParaRPr>
          </a:p>
          <a:p>
            <a:pPr algn="l" eaLnBrk="1" fontAlgn="auto" hangingPunct="1">
              <a:spcAft>
                <a:spcPts val="0"/>
              </a:spcAft>
              <a:buFont typeface="Arial" pitchFamily="34" charset="0"/>
              <a:buNone/>
              <a:defRPr/>
            </a:pPr>
            <a:r>
              <a:rPr lang="en-GB" sz="2400" b="1" dirty="0" smtClean="0">
                <a:solidFill>
                  <a:schemeClr val="tx1"/>
                </a:solidFill>
              </a:rPr>
              <a:t>Mouth:</a:t>
            </a:r>
          </a:p>
          <a:p>
            <a:pPr algn="l" eaLnBrk="1" fontAlgn="auto" hangingPunct="1">
              <a:spcAft>
                <a:spcPts val="0"/>
              </a:spcAft>
              <a:buFont typeface="Arial" pitchFamily="34" charset="0"/>
              <a:buNone/>
              <a:defRPr/>
            </a:pPr>
            <a:r>
              <a:rPr lang="en-GB" sz="2400" dirty="0" smtClean="0">
                <a:solidFill>
                  <a:schemeClr val="tx1"/>
                </a:solidFill>
              </a:rPr>
              <a:t>Dusts in your mouth typically give a taste to the air – however these particles do not often give health problems as they are swallowed in small quantities</a:t>
            </a:r>
          </a:p>
          <a:p>
            <a:pPr algn="l" eaLnBrk="1" fontAlgn="auto" hangingPunct="1">
              <a:spcAft>
                <a:spcPts val="0"/>
              </a:spcAft>
              <a:buFont typeface="Arial" pitchFamily="34" charset="0"/>
              <a:buNone/>
              <a:defRPr/>
            </a:pPr>
            <a:endParaRPr lang="en-GB" sz="2400" dirty="0" smtClean="0">
              <a:solidFill>
                <a:schemeClr val="tx1"/>
              </a:solidFill>
            </a:endParaRPr>
          </a:p>
          <a:p>
            <a:pPr algn="l" eaLnBrk="1" fontAlgn="auto" hangingPunct="1">
              <a:spcAft>
                <a:spcPts val="0"/>
              </a:spcAft>
              <a:buFont typeface="Arial" pitchFamily="34" charset="0"/>
              <a:buNone/>
              <a:defRPr/>
            </a:pPr>
            <a:endParaRPr lang="en-GB" sz="2400" dirty="0"/>
          </a:p>
        </p:txBody>
      </p:sp>
      <p:pic>
        <p:nvPicPr>
          <p:cNvPr id="21507"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a:t>Construction Dust Partnership</a:t>
            </a:r>
          </a:p>
        </p:txBody>
      </p:sp>
      <p:sp>
        <p:nvSpPr>
          <p:cNvPr id="4" name="Slide Number Placeholder 3"/>
          <p:cNvSpPr>
            <a:spLocks noGrp="1"/>
          </p:cNvSpPr>
          <p:nvPr>
            <p:ph type="sldNum" sz="quarter" idx="12"/>
          </p:nvPr>
        </p:nvSpPr>
        <p:spPr/>
        <p:txBody>
          <a:bodyPr/>
          <a:lstStyle/>
          <a:p>
            <a:pPr>
              <a:defRPr/>
            </a:pPr>
            <a:fld id="{070FD826-029D-4C12-9A42-F2C094DC679E}" type="slidenum">
              <a:rPr lang="en-GB" smtClean="0"/>
              <a:pPr>
                <a:defRPr/>
              </a:pPr>
              <a:t>7</a:t>
            </a:fld>
            <a:endParaRPr lang="en-GB" dirty="0"/>
          </a:p>
        </p:txBody>
      </p:sp>
      <p:sp>
        <p:nvSpPr>
          <p:cNvPr id="8" name="Subtitle 2"/>
          <p:cNvSpPr txBox="1">
            <a:spLocks/>
          </p:cNvSpPr>
          <p:nvPr/>
        </p:nvSpPr>
        <p:spPr bwMode="auto">
          <a:xfrm>
            <a:off x="263774" y="2996952"/>
            <a:ext cx="4015000" cy="136815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buFont typeface="Arial" pitchFamily="34" charset="0"/>
              <a:buNone/>
              <a:defRPr/>
            </a:pPr>
            <a:r>
              <a:rPr lang="en-GB" sz="2400" dirty="0" smtClean="0">
                <a:solidFill>
                  <a:schemeClr val="tx1"/>
                </a:solidFill>
              </a:rPr>
              <a:t>Dusts caught in the sinuses and nose are removed by sneezing</a:t>
            </a:r>
          </a:p>
          <a:p>
            <a:pPr algn="l" eaLnBrk="1" fontAlgn="auto" hangingPunct="1">
              <a:spcAft>
                <a:spcPts val="0"/>
              </a:spcAft>
              <a:buFont typeface="Arial" pitchFamily="34" charset="0"/>
              <a:buNone/>
              <a:defRPr/>
            </a:pPr>
            <a:endParaRPr lang="en-GB"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63102" y="1441004"/>
            <a:ext cx="2296670" cy="4292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upload.wikimedia.org/wikipedia/commons/thumb/7/77/Sneeze.JPG/1024px-Sneez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79912" y="2708920"/>
            <a:ext cx="3479800" cy="232779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bwMode="auto">
          <a:xfrm>
            <a:off x="6763102" y="5733257"/>
            <a:ext cx="2296670" cy="79208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defRPr/>
            </a:pPr>
            <a:r>
              <a:rPr lang="en-GB" sz="1050" dirty="0">
                <a:solidFill>
                  <a:schemeClr val="tx1"/>
                </a:solidFill>
              </a:rPr>
              <a:t>"</a:t>
            </a:r>
            <a:r>
              <a:rPr lang="en-GB" sz="1050" dirty="0" err="1">
                <a:solidFill>
                  <a:schemeClr val="tx1"/>
                </a:solidFill>
              </a:rPr>
              <a:t>Popel</a:t>
            </a:r>
            <a:r>
              <a:rPr lang="en-GB" sz="1050" dirty="0">
                <a:solidFill>
                  <a:schemeClr val="tx1"/>
                </a:solidFill>
              </a:rPr>
              <a:t>" by </a:t>
            </a:r>
            <a:r>
              <a:rPr lang="en-GB" sz="1050" dirty="0" smtClean="0">
                <a:solidFill>
                  <a:schemeClr val="tx1"/>
                </a:solidFill>
              </a:rPr>
              <a:t>– </a:t>
            </a:r>
            <a:r>
              <a:rPr lang="en-GB" sz="1050" dirty="0" err="1" smtClean="0">
                <a:solidFill>
                  <a:schemeClr val="tx1"/>
                </a:solidFill>
              </a:rPr>
              <a:t>Gohnarch</a:t>
            </a:r>
            <a:r>
              <a:rPr lang="en-GB" sz="1050" dirty="0" smtClean="0">
                <a:solidFill>
                  <a:schemeClr val="tx1"/>
                </a:solidFill>
              </a:rPr>
              <a:t>, Licensed </a:t>
            </a:r>
            <a:r>
              <a:rPr lang="en-GB" sz="1050" dirty="0">
                <a:solidFill>
                  <a:schemeClr val="tx1"/>
                </a:solidFill>
              </a:rPr>
              <a:t>under Creative Commons Attribution-Share Alike 3.0 via Wikimedia </a:t>
            </a:r>
            <a:r>
              <a:rPr lang="en-GB" sz="1050" dirty="0" smtClean="0">
                <a:solidFill>
                  <a:schemeClr val="tx1"/>
                </a:solidFill>
              </a:rPr>
              <a:t>Commons</a:t>
            </a:r>
            <a:endParaRPr lang="en-GB" sz="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1493838" y="307975"/>
            <a:ext cx="6048375" cy="534988"/>
          </a:xfrm>
        </p:spPr>
        <p:txBody>
          <a:bodyPr/>
          <a:lstStyle/>
          <a:p>
            <a:pPr algn="l" eaLnBrk="1" hangingPunct="1"/>
            <a:r>
              <a:rPr lang="en-GB" sz="3200" b="1" smtClean="0"/>
              <a:t>What is DUST ?</a:t>
            </a:r>
          </a:p>
        </p:txBody>
      </p:sp>
      <p:sp>
        <p:nvSpPr>
          <p:cNvPr id="3" name="Subtitle 2"/>
          <p:cNvSpPr>
            <a:spLocks noGrp="1"/>
          </p:cNvSpPr>
          <p:nvPr>
            <p:ph type="subTitle" idx="1"/>
          </p:nvPr>
        </p:nvSpPr>
        <p:spPr>
          <a:xfrm>
            <a:off x="250825" y="1556792"/>
            <a:ext cx="5473303" cy="5040858"/>
          </a:xfrm>
        </p:spPr>
        <p:txBody>
          <a:bodyPr rtlCol="0">
            <a:normAutofit/>
          </a:bodyPr>
          <a:lstStyle/>
          <a:p>
            <a:pPr algn="l" eaLnBrk="1" fontAlgn="auto" hangingPunct="1">
              <a:spcAft>
                <a:spcPts val="0"/>
              </a:spcAft>
              <a:buFont typeface="Arial" pitchFamily="34" charset="0"/>
              <a:buNone/>
              <a:defRPr/>
            </a:pPr>
            <a:r>
              <a:rPr lang="en-GB" sz="2400" b="1" dirty="0" smtClean="0">
                <a:solidFill>
                  <a:schemeClr val="tx1"/>
                </a:solidFill>
              </a:rPr>
              <a:t>Upper Lung:</a:t>
            </a:r>
          </a:p>
          <a:p>
            <a:pPr marL="457200" indent="-457200" algn="l" eaLnBrk="1" fontAlgn="auto" hangingPunct="1">
              <a:spcAft>
                <a:spcPts val="0"/>
              </a:spcAft>
              <a:buFont typeface="Arial" pitchFamily="34" charset="0"/>
              <a:buChar char="•"/>
              <a:defRPr/>
            </a:pPr>
            <a:r>
              <a:rPr lang="en-GB" sz="2400" dirty="0" smtClean="0">
                <a:solidFill>
                  <a:schemeClr val="tx1"/>
                </a:solidFill>
              </a:rPr>
              <a:t>Larger dust particles in the upper respiratory tract get caught in mucus lining the lungs</a:t>
            </a:r>
          </a:p>
          <a:p>
            <a:pPr marL="457200" indent="-457200" algn="l" eaLnBrk="1" fontAlgn="auto" hangingPunct="1">
              <a:spcAft>
                <a:spcPts val="0"/>
              </a:spcAft>
              <a:buFont typeface="Arial" pitchFamily="34" charset="0"/>
              <a:buChar char="•"/>
              <a:defRPr/>
            </a:pPr>
            <a:r>
              <a:rPr lang="en-GB" sz="2400" dirty="0" smtClean="0">
                <a:solidFill>
                  <a:schemeClr val="tx1"/>
                </a:solidFill>
              </a:rPr>
              <a:t>This mucus is transported up to the mouth to be coughed out</a:t>
            </a:r>
          </a:p>
          <a:p>
            <a:pPr marL="457200" indent="-457200" algn="l" eaLnBrk="1" fontAlgn="auto" hangingPunct="1">
              <a:spcAft>
                <a:spcPts val="0"/>
              </a:spcAft>
              <a:buFont typeface="Arial" pitchFamily="34" charset="0"/>
              <a:buChar char="•"/>
              <a:defRPr/>
            </a:pPr>
            <a:r>
              <a:rPr lang="en-GB" sz="2400" dirty="0" smtClean="0">
                <a:solidFill>
                  <a:schemeClr val="tx1"/>
                </a:solidFill>
              </a:rPr>
              <a:t>This is why snot and phlegm are often discoloured after exposure to dusts – it is a visual indication that your immune system is working</a:t>
            </a:r>
          </a:p>
          <a:p>
            <a:pPr algn="l" eaLnBrk="1" fontAlgn="auto" hangingPunct="1">
              <a:spcAft>
                <a:spcPts val="0"/>
              </a:spcAft>
              <a:buFont typeface="Arial" pitchFamily="34" charset="0"/>
              <a:buNone/>
              <a:defRPr/>
            </a:pPr>
            <a:endParaRPr lang="en-GB" sz="2400" dirty="0"/>
          </a:p>
        </p:txBody>
      </p:sp>
      <p:pic>
        <p:nvPicPr>
          <p:cNvPr id="22531"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a:t>Construction Dust Partnership</a:t>
            </a:r>
          </a:p>
        </p:txBody>
      </p:sp>
      <p:sp>
        <p:nvSpPr>
          <p:cNvPr id="4" name="Slide Number Placeholder 3"/>
          <p:cNvSpPr>
            <a:spLocks noGrp="1"/>
          </p:cNvSpPr>
          <p:nvPr>
            <p:ph type="sldNum" sz="quarter" idx="12"/>
          </p:nvPr>
        </p:nvSpPr>
        <p:spPr/>
        <p:txBody>
          <a:bodyPr/>
          <a:lstStyle/>
          <a:p>
            <a:pPr>
              <a:defRPr/>
            </a:pPr>
            <a:fld id="{BE52AEB3-7FD0-4B23-8B49-63BF9FFA6044}" type="slidenum">
              <a:rPr lang="en-GB" smtClean="0"/>
              <a:pPr>
                <a:defRPr/>
              </a:pPr>
              <a:t>8</a:t>
            </a:fld>
            <a:endParaRPr lang="en-GB" dirty="0"/>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3993" y="1916832"/>
            <a:ext cx="3236090" cy="337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2"/>
          <p:cNvSpPr txBox="1">
            <a:spLocks/>
          </p:cNvSpPr>
          <p:nvPr/>
        </p:nvSpPr>
        <p:spPr bwMode="auto">
          <a:xfrm>
            <a:off x="5774836" y="5553237"/>
            <a:ext cx="3219881" cy="6840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defRPr/>
            </a:pPr>
            <a:r>
              <a:rPr lang="en-GB" sz="1050" dirty="0">
                <a:solidFill>
                  <a:schemeClr val="tx1"/>
                </a:solidFill>
              </a:rPr>
              <a:t>"2013 Woodstock 127 </a:t>
            </a:r>
            <a:r>
              <a:rPr lang="en-GB" sz="1050" dirty="0" err="1">
                <a:solidFill>
                  <a:schemeClr val="tx1"/>
                </a:solidFill>
              </a:rPr>
              <a:t>fala</a:t>
            </a:r>
            <a:r>
              <a:rPr lang="en-GB" sz="1050" dirty="0">
                <a:solidFill>
                  <a:schemeClr val="tx1"/>
                </a:solidFill>
              </a:rPr>
              <a:t>, crowd surfing" by Ralf </a:t>
            </a:r>
            <a:r>
              <a:rPr lang="en-GB" sz="1050" dirty="0" err="1">
                <a:solidFill>
                  <a:schemeClr val="tx1"/>
                </a:solidFill>
              </a:rPr>
              <a:t>Lotys</a:t>
            </a:r>
            <a:r>
              <a:rPr lang="en-GB" sz="1050" dirty="0">
                <a:solidFill>
                  <a:schemeClr val="tx1"/>
                </a:solidFill>
              </a:rPr>
              <a:t> (</a:t>
            </a:r>
            <a:r>
              <a:rPr lang="en-GB" sz="1050" dirty="0" err="1">
                <a:solidFill>
                  <a:schemeClr val="tx1"/>
                </a:solidFill>
              </a:rPr>
              <a:t>Sicherlich</a:t>
            </a:r>
            <a:r>
              <a:rPr lang="en-GB" sz="1050" dirty="0">
                <a:solidFill>
                  <a:schemeClr val="tx1"/>
                </a:solidFill>
              </a:rPr>
              <a:t>) - Own work. Licensed under Creative Commons Attribution 3.0 via Wikimedia </a:t>
            </a:r>
            <a:r>
              <a:rPr lang="en-GB" sz="1050" dirty="0" smtClean="0">
                <a:solidFill>
                  <a:schemeClr val="tx1"/>
                </a:solidFill>
              </a:rPr>
              <a:t>Commons</a:t>
            </a:r>
            <a:endParaRPr lang="en-GB"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1493838" y="307975"/>
            <a:ext cx="6048375" cy="534988"/>
          </a:xfrm>
        </p:spPr>
        <p:txBody>
          <a:bodyPr/>
          <a:lstStyle/>
          <a:p>
            <a:pPr algn="l" eaLnBrk="1" hangingPunct="1"/>
            <a:r>
              <a:rPr lang="en-GB" sz="3200" b="1" smtClean="0"/>
              <a:t>What is DUST ?</a:t>
            </a:r>
          </a:p>
        </p:txBody>
      </p:sp>
      <p:sp>
        <p:nvSpPr>
          <p:cNvPr id="3" name="Subtitle 2"/>
          <p:cNvSpPr>
            <a:spLocks noGrp="1"/>
          </p:cNvSpPr>
          <p:nvPr>
            <p:ph type="subTitle" idx="1"/>
          </p:nvPr>
        </p:nvSpPr>
        <p:spPr>
          <a:xfrm>
            <a:off x="250826" y="1412875"/>
            <a:ext cx="5031406" cy="5184775"/>
          </a:xfrm>
        </p:spPr>
        <p:txBody>
          <a:bodyPr rtlCol="0">
            <a:normAutofit fontScale="85000" lnSpcReduction="20000"/>
          </a:bodyPr>
          <a:lstStyle/>
          <a:p>
            <a:pPr algn="l" eaLnBrk="1" fontAlgn="auto" hangingPunct="1">
              <a:spcAft>
                <a:spcPts val="0"/>
              </a:spcAft>
              <a:buFont typeface="Arial" pitchFamily="34" charset="0"/>
              <a:buNone/>
              <a:defRPr/>
            </a:pPr>
            <a:r>
              <a:rPr lang="en-GB" b="1" dirty="0" smtClean="0">
                <a:solidFill>
                  <a:schemeClr val="tx1"/>
                </a:solidFill>
              </a:rPr>
              <a:t>Lower Lung:</a:t>
            </a:r>
          </a:p>
          <a:p>
            <a:pPr marL="457200" indent="-457200" algn="l" eaLnBrk="1" fontAlgn="auto" hangingPunct="1">
              <a:spcAft>
                <a:spcPts val="0"/>
              </a:spcAft>
              <a:buFont typeface="Arial" pitchFamily="34" charset="0"/>
              <a:buChar char="•"/>
              <a:defRPr/>
            </a:pPr>
            <a:r>
              <a:rPr lang="en-GB" dirty="0" smtClean="0">
                <a:solidFill>
                  <a:schemeClr val="tx1"/>
                </a:solidFill>
              </a:rPr>
              <a:t>Only the finest dust particles get to the bottom of your lung</a:t>
            </a:r>
          </a:p>
          <a:p>
            <a:pPr marL="457200" indent="-457200" algn="l" eaLnBrk="1" fontAlgn="auto" hangingPunct="1">
              <a:spcAft>
                <a:spcPts val="0"/>
              </a:spcAft>
              <a:buFont typeface="Arial" pitchFamily="34" charset="0"/>
              <a:buChar char="•"/>
              <a:defRPr/>
            </a:pPr>
            <a:r>
              <a:rPr lang="en-GB" dirty="0" smtClean="0">
                <a:solidFill>
                  <a:schemeClr val="tx1"/>
                </a:solidFill>
              </a:rPr>
              <a:t>Once here they cannot be removed</a:t>
            </a:r>
          </a:p>
          <a:p>
            <a:pPr marL="457200" indent="-457200" algn="l" eaLnBrk="1" fontAlgn="auto" hangingPunct="1">
              <a:spcAft>
                <a:spcPts val="0"/>
              </a:spcAft>
              <a:buFont typeface="Arial" pitchFamily="34" charset="0"/>
              <a:buChar char="•"/>
              <a:defRPr/>
            </a:pPr>
            <a:r>
              <a:rPr lang="en-GB" dirty="0" smtClean="0">
                <a:solidFill>
                  <a:schemeClr val="tx1"/>
                </a:solidFill>
              </a:rPr>
              <a:t>They either;</a:t>
            </a:r>
          </a:p>
          <a:p>
            <a:pPr marL="914400" lvl="1" indent="-457200" algn="l" eaLnBrk="1" fontAlgn="auto" hangingPunct="1">
              <a:spcAft>
                <a:spcPts val="0"/>
              </a:spcAft>
              <a:buFont typeface="Arial" pitchFamily="34" charset="0"/>
              <a:buChar char="•"/>
              <a:defRPr/>
            </a:pPr>
            <a:r>
              <a:rPr lang="en-GB" dirty="0" smtClean="0">
                <a:solidFill>
                  <a:schemeClr val="tx1"/>
                </a:solidFill>
              </a:rPr>
              <a:t>remain stuck in the lung </a:t>
            </a:r>
          </a:p>
          <a:p>
            <a:pPr marL="914400" lvl="1" indent="-457200" algn="l" eaLnBrk="1" fontAlgn="auto" hangingPunct="1">
              <a:spcAft>
                <a:spcPts val="0"/>
              </a:spcAft>
              <a:buFont typeface="Arial" pitchFamily="34" charset="0"/>
              <a:buChar char="•"/>
              <a:defRPr/>
            </a:pPr>
            <a:r>
              <a:rPr lang="en-GB" dirty="0" smtClean="0">
                <a:solidFill>
                  <a:schemeClr val="tx1"/>
                </a:solidFill>
              </a:rPr>
              <a:t>are broken down by the immune system</a:t>
            </a:r>
          </a:p>
          <a:p>
            <a:pPr marL="914400" lvl="1" indent="-457200" algn="l" eaLnBrk="1" fontAlgn="auto" hangingPunct="1">
              <a:spcAft>
                <a:spcPts val="0"/>
              </a:spcAft>
              <a:buFont typeface="Arial" pitchFamily="34" charset="0"/>
              <a:buChar char="•"/>
              <a:defRPr/>
            </a:pPr>
            <a:r>
              <a:rPr lang="en-GB" dirty="0" smtClean="0">
                <a:solidFill>
                  <a:schemeClr val="tx1"/>
                </a:solidFill>
              </a:rPr>
              <a:t>develop scar tissue causing </a:t>
            </a:r>
            <a:r>
              <a:rPr lang="en-GB" dirty="0">
                <a:solidFill>
                  <a:schemeClr val="tx1"/>
                </a:solidFill>
              </a:rPr>
              <a:t>pneumoconiosis diseases such </a:t>
            </a:r>
            <a:r>
              <a:rPr lang="en-GB" dirty="0" smtClean="0">
                <a:solidFill>
                  <a:schemeClr val="tx1"/>
                </a:solidFill>
              </a:rPr>
              <a:t>as silicosis or asbestosis</a:t>
            </a:r>
          </a:p>
          <a:p>
            <a:pPr marL="914400" lvl="1" indent="-457200" algn="l" eaLnBrk="1" fontAlgn="auto" hangingPunct="1">
              <a:spcAft>
                <a:spcPts val="0"/>
              </a:spcAft>
              <a:buFont typeface="Arial" pitchFamily="34" charset="0"/>
              <a:buChar char="•"/>
              <a:defRPr/>
            </a:pPr>
            <a:r>
              <a:rPr lang="en-GB" dirty="0">
                <a:solidFill>
                  <a:schemeClr val="tx1"/>
                </a:solidFill>
              </a:rPr>
              <a:t>cause an allergic response which damages the </a:t>
            </a:r>
            <a:r>
              <a:rPr lang="en-GB" dirty="0" smtClean="0">
                <a:solidFill>
                  <a:schemeClr val="tx1"/>
                </a:solidFill>
              </a:rPr>
              <a:t>lung</a:t>
            </a:r>
          </a:p>
          <a:p>
            <a:pPr algn="l" eaLnBrk="1" fontAlgn="auto" hangingPunct="1">
              <a:spcAft>
                <a:spcPts val="0"/>
              </a:spcAft>
              <a:buFont typeface="Arial" pitchFamily="34" charset="0"/>
              <a:buNone/>
              <a:defRPr/>
            </a:pPr>
            <a:endParaRPr lang="en-GB" dirty="0"/>
          </a:p>
        </p:txBody>
      </p:sp>
      <p:pic>
        <p:nvPicPr>
          <p:cNvPr id="23555" name="Picture 2" descr="Copy of Approved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038" y="0"/>
            <a:ext cx="1731962" cy="1152525"/>
          </a:xfrm>
          <a:prstGeom prst="rect">
            <a:avLst/>
          </a:prstGeom>
          <a:noFill/>
          <a:ln w="9525">
            <a:noFill/>
            <a:miter lim="800000"/>
            <a:headEnd/>
            <a:tailEnd/>
          </a:ln>
        </p:spPr>
      </p:pic>
      <p:cxnSp>
        <p:nvCxnSpPr>
          <p:cNvPr id="5" name="Straight Connector 4"/>
          <p:cNvCxnSpPr/>
          <p:nvPr/>
        </p:nvCxnSpPr>
        <p:spPr>
          <a:xfrm>
            <a:off x="250825" y="1152525"/>
            <a:ext cx="8642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a:t>Construction Dust Partnership</a:t>
            </a:r>
          </a:p>
        </p:txBody>
      </p:sp>
      <p:sp>
        <p:nvSpPr>
          <p:cNvPr id="4" name="Slide Number Placeholder 3"/>
          <p:cNvSpPr>
            <a:spLocks noGrp="1"/>
          </p:cNvSpPr>
          <p:nvPr>
            <p:ph type="sldNum" sz="quarter" idx="12"/>
          </p:nvPr>
        </p:nvSpPr>
        <p:spPr/>
        <p:txBody>
          <a:bodyPr/>
          <a:lstStyle/>
          <a:p>
            <a:pPr>
              <a:defRPr/>
            </a:pPr>
            <a:fld id="{6A00047C-CCC9-490A-8B62-82B9C5F468E3}" type="slidenum">
              <a:rPr lang="en-GB" smtClean="0"/>
              <a:pPr>
                <a:defRPr/>
              </a:pPr>
              <a:t>9</a:t>
            </a:fld>
            <a:endParaRPr lang="en-GB" dirty="0"/>
          </a:p>
        </p:txBody>
      </p:sp>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2231" y="1556792"/>
            <a:ext cx="3611066" cy="409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ubtitle 2"/>
          <p:cNvSpPr txBox="1">
            <a:spLocks/>
          </p:cNvSpPr>
          <p:nvPr/>
        </p:nvSpPr>
        <p:spPr bwMode="auto">
          <a:xfrm>
            <a:off x="5283396" y="5699796"/>
            <a:ext cx="3611066" cy="6840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defRPr/>
            </a:pPr>
            <a:r>
              <a:rPr lang="en-GB" sz="1050" dirty="0">
                <a:solidFill>
                  <a:schemeClr val="tx1"/>
                </a:solidFill>
              </a:rPr>
              <a:t>"Bronchial anatomy" by Patrick J. Lynch, medical illustrator - Patrick J. Lynch, medical illustrator. Licensed under Creative Commons Attribution 2.5 via Wikimedia </a:t>
            </a:r>
            <a:r>
              <a:rPr lang="en-GB" sz="1050" dirty="0" smtClean="0">
                <a:solidFill>
                  <a:schemeClr val="tx1"/>
                </a:solidFill>
              </a:rPr>
              <a:t>Commons</a:t>
            </a:r>
            <a:endParaRPr lang="en-GB"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5456</Words>
  <Application>Microsoft Office PowerPoint</Application>
  <PresentationFormat>On-screen Show (4:3)</PresentationFormat>
  <Paragraphs>399</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Construction Dust Partnership</vt:lpstr>
      <vt:lpstr>The Construction Dust Partnership</vt:lpstr>
      <vt:lpstr>What is DUST ?</vt:lpstr>
      <vt:lpstr>What is DUST?</vt:lpstr>
      <vt:lpstr>How does dust get into the lungs?</vt:lpstr>
      <vt:lpstr>What is DUST?</vt:lpstr>
      <vt:lpstr>What is DUST ?</vt:lpstr>
      <vt:lpstr>What is DUST ?</vt:lpstr>
      <vt:lpstr>What is DUST ?</vt:lpstr>
      <vt:lpstr>The Construction Dust Partnership</vt:lpstr>
      <vt:lpstr>What can DUST do to me ?</vt:lpstr>
      <vt:lpstr>What can DUST do to me ?</vt:lpstr>
      <vt:lpstr>What can DUST do to me ?</vt:lpstr>
      <vt:lpstr>What can DUST do to me ?</vt:lpstr>
      <vt:lpstr>What can DUST do to me ?</vt:lpstr>
      <vt:lpstr>What can DUST do to me ?</vt:lpstr>
      <vt:lpstr>What can DUST do to me ?</vt:lpstr>
      <vt:lpstr>The Construction Dust Partnership</vt:lpstr>
      <vt:lpstr>What do exposures look like ?</vt:lpstr>
      <vt:lpstr>The Construction Dust Partnership</vt:lpstr>
      <vt:lpstr>What can I do about it ?</vt:lpstr>
      <vt:lpstr>Use the masks that you are provided with</vt:lpstr>
      <vt:lpstr>The Construction Dust Partnership</vt:lpstr>
      <vt:lpstr>The Construction Dust Partnership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2016-02-18T13:41:38Z</dcterms:created>
  <dcterms:modified xsi:type="dcterms:W3CDTF">2016-02-18T13:41:44Z</dcterms:modified>
</cp:coreProperties>
</file>