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6"/>
  </p:notesMasterIdLst>
  <p:sldIdLst>
    <p:sldId id="271" r:id="rId5"/>
    <p:sldId id="273" r:id="rId6"/>
    <p:sldId id="272" r:id="rId7"/>
    <p:sldId id="260" r:id="rId8"/>
    <p:sldId id="274" r:id="rId9"/>
    <p:sldId id="268" r:id="rId10"/>
    <p:sldId id="263" r:id="rId11"/>
    <p:sldId id="270" r:id="rId12"/>
    <p:sldId id="265" r:id="rId13"/>
    <p:sldId id="323" r:id="rId14"/>
    <p:sldId id="320" r:id="rId15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7"/>
    </p:embeddedFont>
    <p:embeddedFont>
      <p:font typeface="Copperplate Gothic Bold" panose="020E0705020206020404" pitchFamily="34" charset="0"/>
      <p:regular r:id="rId18"/>
    </p:embeddedFont>
    <p:embeddedFont>
      <p:font typeface="Franklin Gothic Heavy" panose="020B0903020102020204" pitchFamily="34" charset="0"/>
      <p:regular r:id="rId19"/>
      <p:italic r:id="rId20"/>
    </p:embeddedFont>
    <p:embeddedFont>
      <p:font typeface="Minecrafter" pitchFamily="2" charset="0"/>
      <p:regular r:id="rId21"/>
    </p:embeddedFont>
    <p:embeddedFont>
      <p:font typeface="Minecrafter Alt" pitchFamily="2" charset="0"/>
      <p:regular r:id="rId22"/>
    </p:embeddedFont>
    <p:embeddedFont>
      <p:font typeface="Montserrat" panose="02000505000000020004" pitchFamily="2" charset="0"/>
      <p:regular r:id="rId23"/>
    </p:embeddedFont>
    <p:embeddedFont>
      <p:font typeface="Roboto Black" panose="020B0604020202020204" charset="0"/>
      <p:bold r:id="rId24"/>
      <p:boldItalic r:id="rId25"/>
    </p:embeddedFont>
    <p:embeddedFont>
      <p:font typeface="Roboto Medium" panose="020B0604020202020204" charset="0"/>
      <p:regular r:id="rId26"/>
      <p:bold r:id="rId27"/>
      <p:italic r:id="rId28"/>
      <p:boldItalic r:id="rId29"/>
    </p:embeddedFont>
    <p:embeddedFont>
      <p:font typeface="Segoe UI Black" panose="020B0A02040204020203" pitchFamily="34" charset="0"/>
      <p:bold r:id="rId30"/>
      <p:boldItalic r:id="rId31"/>
    </p:embeddedFont>
    <p:embeddedFont>
      <p:font typeface="Segoe UI Semibold" panose="020B0702040204020203" pitchFamily="34" charset="0"/>
      <p:bold r:id="rId32"/>
      <p:boldItalic r:id="rId33"/>
    </p:embeddedFont>
    <p:embeddedFont>
      <p:font typeface="Segoe UI Semilight" panose="020B0402040204020203" pitchFamily="34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08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8691d6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8691d6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54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fce355b8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fce355b8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fce355b8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fce355b8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Teachers – You can change the screenshot to align with your NPC!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fce355b8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fce355b8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is the difference between a private and common space? What features define a common space? Can a building contain private and common spaces?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fce355b8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fce355b8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Project Manager: Overall team representative, time keeper, etc. Construction Manager: In charge of choosing materials (able to explain reasons)  Designer: In charge of final designs on grid paper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718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fce355b8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fce355b8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fce355b8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fce355b8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fce355b8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fce355b8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XDFSZNC" TargetMode="External"/><Relationship Id="rId3" Type="http://schemas.openxmlformats.org/officeDocument/2006/relationships/image" Target="../media/image1.jpeg"/><Relationship Id="rId7" Type="http://schemas.microsoft.com/office/2017/06/relationships/model3d" Target="../media/model3d1.glb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Westbourne_Post_Office,_Bournemouth_..._(3788496598)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3.jpg"/><Relationship Id="rId12" Type="http://schemas.openxmlformats.org/officeDocument/2006/relationships/hyperlink" Target="http://www.geograph.org.uk/photo/61607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jpg"/><Relationship Id="rId5" Type="http://schemas.openxmlformats.org/officeDocument/2006/relationships/image" Target="../media/image12.png"/><Relationship Id="rId10" Type="http://schemas.openxmlformats.org/officeDocument/2006/relationships/hyperlink" Target="http://simpsonswiki.com/wiki/The_Simpsons:_Tapped_Out_Level_38_content_update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hyperlink" Target="https://www.remix3d.com/details/G009SXP8268H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F383784-C797-4F65-BC56-A7B597027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8" r="2" b="3150"/>
          <a:stretch/>
        </p:blipFill>
        <p:spPr>
          <a:xfrm rot="1074130">
            <a:off x="-1517911" y="1743888"/>
            <a:ext cx="8688905" cy="40312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5931" y="0"/>
            <a:ext cx="2478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533549" y="1766021"/>
            <a:ext cx="5403496" cy="16114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Google Shape;56;p13"/>
          <p:cNvSpPr txBox="1">
            <a:spLocks noGrp="1"/>
          </p:cNvSpPr>
          <p:nvPr>
            <p:ph type="ctrTitle" idx="4294967295"/>
          </p:nvPr>
        </p:nvSpPr>
        <p:spPr>
          <a:xfrm>
            <a:off x="2086561" y="1656372"/>
            <a:ext cx="5212643" cy="1549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 dirty="0">
                <a:ln>
                  <a:solidFill>
                    <a:srgbClr val="00B050"/>
                  </a:solidFill>
                </a:ln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LESSON</a:t>
            </a:r>
            <a:r>
              <a:rPr lang="en-GB" sz="6600" b="1" dirty="0"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 </a:t>
            </a:r>
            <a:r>
              <a:rPr lang="en-GB" sz="6600" b="1" dirty="0">
                <a:ln>
                  <a:solidFill>
                    <a:srgbClr val="00B050"/>
                  </a:solidFill>
                </a:ln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4</a:t>
            </a:r>
            <a:endParaRPr sz="6600" b="1" dirty="0">
              <a:ln>
                <a:solidFill>
                  <a:srgbClr val="00B050"/>
                </a:solidFill>
              </a:ln>
              <a:solidFill>
                <a:srgbClr val="68422A"/>
              </a:solidFill>
              <a:latin typeface="Minecrafter Alt" pitchFamily="2" charset="0"/>
              <a:ea typeface="STCaiyun" panose="020B0503020204020204" pitchFamily="2" charset="-122"/>
              <a:cs typeface="Segoe UI Semilight" panose="020B0402040204020203" pitchFamily="34" charset="0"/>
              <a:sym typeface="Roboto Black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294967295"/>
          </p:nvPr>
        </p:nvSpPr>
        <p:spPr>
          <a:xfrm>
            <a:off x="1917877" y="2650825"/>
            <a:ext cx="4888500" cy="1703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6600" b="1" dirty="0">
                <a:solidFill>
                  <a:srgbClr val="008D36"/>
                </a:solidFill>
                <a:latin typeface="Minecrafter Alt" pitchFamily="2" charset="0"/>
                <a:ea typeface="Roboto"/>
                <a:cs typeface="Segoe UI Semibold" panose="020B0702040204020203" pitchFamily="34" charset="0"/>
                <a:sym typeface="Roboto"/>
              </a:rPr>
              <a:t>Public spaces</a:t>
            </a:r>
            <a:endParaRPr sz="6600" b="1" dirty="0">
              <a:solidFill>
                <a:srgbClr val="008D36"/>
              </a:solidFill>
              <a:latin typeface="Minecrafter Alt" pitchFamily="2" charset="0"/>
              <a:ea typeface="Roboto"/>
              <a:cs typeface="Segoe UI Semibold" panose="020B0702040204020203" pitchFamily="34" charset="0"/>
              <a:sym typeface="Roboto"/>
            </a:endParaRPr>
          </a:p>
        </p:txBody>
      </p:sp>
      <p:sp>
        <p:nvSpPr>
          <p:cNvPr id="4" name="AutoShape 6" descr="https://mail.google.com/mail/u/0?ui=2&amp;ik=a3b137097f&amp;attid=0.1.1&amp;permmsgid=msg-f:1616571294167606432&amp;th=166f3706eef424a0&amp;view=fimg&amp;sz=s0-l75-ft&amp;attbid=ANGjdJ8lVP7-naPw6bCYVWKP6jhkdePcoSgItNk3qdXho-ETBLEfTgmchsBb0fjtlSa8dHYPhytSJq1sMJSvcOlmLOFfAIMhcvT41nX9jAnSlev4qJOCg3d7e1xTYF4&amp;disp=emb">
            <a:extLst>
              <a:ext uri="{FF2B5EF4-FFF2-40B4-BE49-F238E27FC236}">
                <a16:creationId xmlns:a16="http://schemas.microsoft.com/office/drawing/2014/main" id="{BB46C5E3-6E47-4E8E-AE13-61A0AE2433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3211" y="2266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22D48-29E3-4580-BC6F-43C28CAF2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94" y="307695"/>
            <a:ext cx="6886833" cy="1118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22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44D39-5093-4B55-9558-9B9826F0A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C7968-7877-4CD5-A32F-5237658DB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 descr="Image result for kahoot logo">
            <a:extLst>
              <a:ext uri="{FF2B5EF4-FFF2-40B4-BE49-F238E27FC236}">
                <a16:creationId xmlns:a16="http://schemas.microsoft.com/office/drawing/2014/main" id="{39A96C07-60C0-4FF0-BCB5-7210F8C4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625">
            <a:off x="166669" y="474974"/>
            <a:ext cx="8270183" cy="28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6306A-0178-4D50-9A69-EDAB6EBE8EDE}"/>
              </a:ext>
            </a:extLst>
          </p:cNvPr>
          <p:cNvSpPr txBox="1"/>
          <p:nvPr/>
        </p:nvSpPr>
        <p:spPr>
          <a:xfrm>
            <a:off x="53546" y="210065"/>
            <a:ext cx="593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pperplate Gothic Bold" panose="020B0604020202020204" pitchFamily="34" charset="0"/>
                <a:cs typeface="Arial"/>
                <a:sym typeface="Arial"/>
              </a:rPr>
              <a:t>Day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304728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BC5C0DE4-DED8-474B-A895-39C356FA713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5931" y="0"/>
            <a:ext cx="2478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F60BDAA5-6BD7-47A6-AE76-AE2364ECC9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533549" y="1766021"/>
            <a:ext cx="5403496" cy="16114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E346C-72F0-4C2A-B5B4-BF017828F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070" y="274497"/>
            <a:ext cx="4495854" cy="9199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2888A-C6ED-40EA-80DD-A90FBF491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513398" cy="18617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0F4BD1F-48AB-4F0A-A74D-0B3DB9385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07314" y="-89176837"/>
            <a:ext cx="1825670" cy="2210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/>
                <a:cs typeface="Arial"/>
                <a:sym typeface="Arial"/>
              </a:rPr>
              <a:t>Go Construct - Educate Consortium led by Bouygues UK</a:t>
            </a:r>
            <a:endParaRPr kumimoji="0" lang="en-US" altLang="en-US" sz="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9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29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54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0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6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27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</a:p>
        </p:txBody>
      </p:sp>
      <p:pic>
        <p:nvPicPr>
          <p:cNvPr id="1027" name="Picture 3" descr="https://lh5.googleusercontent.com/9nEk25NIkPHrk6lx__4Xxp6vYJ1QWhcw7fRe9WxmuHTB8ceBOTsjKvj2aRPmGxYgGQqx25mE-p6kBd1dAJnMOtHQ1A8OyB-giCP_Ax5NwTA4mhZzFWv0r3jm--zvmAvo3HK5TfZxmko">
            <a:extLst>
              <a:ext uri="{FF2B5EF4-FFF2-40B4-BE49-F238E27FC236}">
                <a16:creationId xmlns:a16="http://schemas.microsoft.com/office/drawing/2014/main" id="{D38ACD36-60F0-491E-A453-FF78F962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79" y="1540924"/>
            <a:ext cx="2865828" cy="1403241"/>
          </a:xfrm>
          <a:prstGeom prst="rect">
            <a:avLst/>
          </a:prstGeom>
          <a:noFill/>
        </p:spPr>
      </p:pic>
      <p:pic>
        <p:nvPicPr>
          <p:cNvPr id="1028" name="Picture 4" descr="https://lh5.googleusercontent.com/iEKP_RXSq5c-_1xeUheeYXqo7Rke5LraKROd9cHlTn1JqOhSyO_se0mJsJYLIZO5ZsskoUCZHJne0R9WihFPVBQL0AdIqAvUR0TBRmJIXk0pE8Nr2j-nMKiJ_JzpBvH8CSC1qMzv-ms">
            <a:extLst>
              <a:ext uri="{FF2B5EF4-FFF2-40B4-BE49-F238E27FC236}">
                <a16:creationId xmlns:a16="http://schemas.microsoft.com/office/drawing/2014/main" id="{92659CCB-1C45-4347-825B-537FA7F0B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3" y="2758801"/>
            <a:ext cx="1756397" cy="10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lh4.googleusercontent.com/f7llI-uDf-95U5TNclNLVXccOT_eE48rRqoFed4CGM8r_9V_xnNve9Drubu9YZDOztE0fyZDszad0HPo0k4o7-LWhw-yVoYV7nNQEUYl7ZOQrU6kN8NHjN0qVVPRXBZYv4PfgUFUyow">
            <a:extLst>
              <a:ext uri="{FF2B5EF4-FFF2-40B4-BE49-F238E27FC236}">
                <a16:creationId xmlns:a16="http://schemas.microsoft.com/office/drawing/2014/main" id="{F361DA3F-6C3A-481F-A66A-5E293EE51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50" y="3721563"/>
            <a:ext cx="2220685" cy="132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C9-KNCXyTWGexkFFRagVMrFjojUbmacp_9sgixD_a_QeVWt0KFWDsdr7tpSduaNnzT4aVThYGnXxmdxpJ6zo6fFqyx4g0ZxcRwi-HK5A50ka4X3N5CwyTPVe1RUC1UVaIokXh0dptRE">
            <a:extLst>
              <a:ext uri="{FF2B5EF4-FFF2-40B4-BE49-F238E27FC236}">
                <a16:creationId xmlns:a16="http://schemas.microsoft.com/office/drawing/2014/main" id="{9BC9E862-7912-4FAC-A8D0-A3C3F289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2" y="3864563"/>
            <a:ext cx="2152372" cy="10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lh6.googleusercontent.com/pBESv0v4GSUyuoqh_dvepsvpXyHiBQ2hYGEKerWQ7mZNZQrEwjOwk8lqCErQqTwEqLFMxJDXg-eIoSc3MdgnwPxnugnkzsADUpqrOi5h9rfiuaFBsZc4OAqarXXYlKTQaf3HsbgMBv8">
            <a:extLst>
              <a:ext uri="{FF2B5EF4-FFF2-40B4-BE49-F238E27FC236}">
                <a16:creationId xmlns:a16="http://schemas.microsoft.com/office/drawing/2014/main" id="{FAFD72C4-1710-44F1-89B7-A9ACC3806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9" y="1719545"/>
            <a:ext cx="2262494" cy="8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SPfHJEcLB8hDpHaL_eprFADHxCDYabwm9HmkqL96-bOAspueLl6gGZJgT9VXm36ILdBzhiYJyavB-dyjLQkfT_m0ql5gNDY21kXPIr7pmS87U2fVY_-SvF6eBg5-cHDogGMh9F3M0z8">
            <a:extLst>
              <a:ext uri="{FF2B5EF4-FFF2-40B4-BE49-F238E27FC236}">
                <a16:creationId xmlns:a16="http://schemas.microsoft.com/office/drawing/2014/main" id="{5506BB96-0A23-4B56-A395-6CE146F0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42" y="3123990"/>
            <a:ext cx="2540154" cy="5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4294967295"/>
          </p:nvPr>
        </p:nvSpPr>
        <p:spPr>
          <a:xfrm>
            <a:off x="312829" y="1624662"/>
            <a:ext cx="3647541" cy="21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To get familiar with gameplay and features of Minecraft</a:t>
            </a:r>
          </a:p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endParaRPr lang="en-GB" dirty="0">
              <a:solidFill>
                <a:srgbClr val="009900"/>
              </a:solidFill>
              <a:latin typeface="Minecrafter" pitchFamily="2" charset="0"/>
              <a:ea typeface="Roboto Medium"/>
              <a:cs typeface="Roboto Medium"/>
              <a:sym typeface="Roboto Medium"/>
            </a:endParaRPr>
          </a:p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To construct basic buildings and use various inventory tools and items </a:t>
            </a: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11413">
            <a:off x="358227" y="238596"/>
            <a:ext cx="4249792" cy="119629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2394" y="300712"/>
            <a:ext cx="991317" cy="10068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My First House">
                <a:extLst>
                  <a:ext uri="{FF2B5EF4-FFF2-40B4-BE49-F238E27FC236}">
                    <a16:creationId xmlns:a16="http://schemas.microsoft.com/office/drawing/2014/main" id="{6A294B93-272B-4825-BD65-68D25DB29DF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723775" y="62846"/>
              <a:ext cx="4730946" cy="435675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730946" cy="4356753"/>
                    </a:xfrm>
                    <a:prstGeom prst="rect">
                      <a:avLst/>
                    </a:prstGeom>
                  </am3d:spPr>
                  <am3d:camera>
                    <am3d:pos x="0" y="0" z="742219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" d="1000000"/>
                    <am3d:preTrans dx="0" dy="54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636863" ay="1165234" az="10399601"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52744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My First House">
                <a:extLst>
                  <a:ext uri="{FF2B5EF4-FFF2-40B4-BE49-F238E27FC236}">
                    <a16:creationId xmlns:a16="http://schemas.microsoft.com/office/drawing/2014/main" id="{6A294B93-272B-4825-BD65-68D25DB29D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3775" y="62846"/>
                <a:ext cx="4730946" cy="4356753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3EA2119-4000-4927-83FF-CE7182A105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51011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3AC7A-0667-458D-B331-3BE9F67F6C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body" idx="4294967295"/>
          </p:nvPr>
        </p:nvSpPr>
        <p:spPr>
          <a:xfrm rot="21391298">
            <a:off x="310145" y="1554650"/>
            <a:ext cx="4143998" cy="16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Urbanisation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Private Spaces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Common Space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Public Space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detailing</a:t>
            </a:r>
          </a:p>
          <a:p>
            <a:pPr marL="114300" lvl="0" indent="0">
              <a:buClr>
                <a:srgbClr val="008D36"/>
              </a:buClr>
              <a:buNone/>
            </a:pPr>
            <a:endParaRPr lang="en-GB" sz="2800" b="1" dirty="0">
              <a:solidFill>
                <a:srgbClr val="00B050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endParaRPr b="1" dirty="0">
              <a:solidFill>
                <a:srgbClr val="00B050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0087">
            <a:off x="353325" y="581025"/>
            <a:ext cx="3124200" cy="9525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A2C20-5061-452F-ACA4-2CDAE79F7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323" y="4451011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C5E01-DA03-483D-A1E8-E984458E6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large building&#10;&#10;Description automatically generated">
            <a:extLst>
              <a:ext uri="{FF2B5EF4-FFF2-40B4-BE49-F238E27FC236}">
                <a16:creationId xmlns:a16="http://schemas.microsoft.com/office/drawing/2014/main" id="{9A1B8B85-0A5D-4133-BEE4-CE0F14E23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4082" y="663145"/>
            <a:ext cx="3508760" cy="33929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8B4285B-CD10-43FA-B95E-BDFA6783CF7F}"/>
              </a:ext>
            </a:extLst>
          </p:cNvPr>
          <p:cNvSpPr/>
          <p:nvPr/>
        </p:nvSpPr>
        <p:spPr>
          <a:xfrm rot="20598544">
            <a:off x="3009638" y="3024051"/>
            <a:ext cx="2554242" cy="859655"/>
          </a:xfrm>
          <a:prstGeom prst="righ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Look for Simon to get the definitions!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22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body" idx="4294967295"/>
          </p:nvPr>
        </p:nvSpPr>
        <p:spPr>
          <a:xfrm>
            <a:off x="542353" y="400976"/>
            <a:ext cx="55530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4294967295"/>
          </p:nvPr>
        </p:nvSpPr>
        <p:spPr>
          <a:xfrm>
            <a:off x="760750" y="1355328"/>
            <a:ext cx="3039600" cy="32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&lt;Insert Image of grid design and picture of constructed house on next slide with questions&gt; 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39A0B-6C4B-4DB9-9310-91849359F0B2}"/>
              </a:ext>
            </a:extLst>
          </p:cNvPr>
          <p:cNvSpPr/>
          <p:nvPr/>
        </p:nvSpPr>
        <p:spPr>
          <a:xfrm>
            <a:off x="941607" y="214472"/>
            <a:ext cx="4591321" cy="923330"/>
          </a:xfrm>
          <a:prstGeom prst="rect">
            <a:avLst/>
          </a:prstGeom>
          <a:solidFill>
            <a:schemeClr val="lt1"/>
          </a:solidFill>
          <a:scene3d>
            <a:camera prst="orthographicFront"/>
            <a:lightRig rig="threePt" dir="t"/>
          </a:scene3d>
          <a:sp3d extrusionH="76200" contourW="12700">
            <a:extrusionClr>
              <a:srgbClr val="00B050"/>
            </a:extrusionClr>
            <a:contourClr>
              <a:srgbClr val="00B050"/>
            </a:contourClr>
          </a:sp3d>
        </p:spPr>
        <p:txBody>
          <a:bodyPr wrap="none" lIns="91440" tIns="45720" rIns="91440" bIns="45720">
            <a:spAutoFit/>
            <a:sp3d extrusionH="69850" prstMaterial="legacyWireframe">
              <a:bevelT w="38100" h="38100"/>
              <a:extrusionClr>
                <a:srgbClr val="00B050"/>
              </a:extrusionClr>
            </a:sp3d>
          </a:bodyPr>
          <a:lstStyle/>
          <a:p>
            <a:pPr lvl="0" algn="ctr">
              <a:defRPr/>
            </a:pPr>
            <a:r>
              <a:rPr lang="en-GB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0097A7">
                      <a:lumMod val="60000"/>
                      <a:lumOff val="40000"/>
                    </a:srgbClr>
                  </a:outerShdw>
                </a:effectLst>
                <a:latin typeface="Roboto Black"/>
                <a:ea typeface="Roboto Black"/>
                <a:sym typeface="Roboto Black"/>
              </a:rPr>
              <a:t>Public Spaces</a:t>
            </a:r>
            <a:endParaRPr kumimoji="0" lang="en-GB" sz="5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0097A7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909D9-A425-472A-B688-97C007190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323" y="4259472"/>
            <a:ext cx="3203518" cy="8840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CCEDA-6EF7-4B60-8EF1-A46767C0B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5D5976B6-79C2-44B6-960C-90B1D1299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86989" y="1341553"/>
            <a:ext cx="3240633" cy="2748533"/>
          </a:xfrm>
          <a:prstGeom prst="rect">
            <a:avLst/>
          </a:prstGeom>
        </p:spPr>
      </p:pic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4067204D-A4D5-4973-96D1-6CF6EFA9C7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74238" y="785090"/>
            <a:ext cx="1767495" cy="1785170"/>
          </a:xfrm>
          <a:prstGeom prst="rect">
            <a:avLst/>
          </a:prstGeom>
        </p:spPr>
      </p:pic>
      <p:pic>
        <p:nvPicPr>
          <p:cNvPr id="12" name="Picture 11" descr="An empty park bench next to a tree&#10;&#10;Description automatically generated">
            <a:extLst>
              <a:ext uri="{FF2B5EF4-FFF2-40B4-BE49-F238E27FC236}">
                <a16:creationId xmlns:a16="http://schemas.microsoft.com/office/drawing/2014/main" id="{6E2CD188-1008-4470-A9AE-E19DDEB17C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893111" y="2739646"/>
            <a:ext cx="2408835" cy="1350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1;p16">
            <a:extLst>
              <a:ext uri="{FF2B5EF4-FFF2-40B4-BE49-F238E27FC236}">
                <a16:creationId xmlns:a16="http://schemas.microsoft.com/office/drawing/2014/main" id="{9716BEF0-0706-4CDE-8957-F02AF6A935C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5803557" y="0"/>
            <a:ext cx="334044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9;p18">
            <a:extLst>
              <a:ext uri="{FF2B5EF4-FFF2-40B4-BE49-F238E27FC236}">
                <a16:creationId xmlns:a16="http://schemas.microsoft.com/office/drawing/2014/main" id="{BA406C67-7EC6-4D9C-82ED-27B178A87C0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7244">
            <a:off x="311589" y="150191"/>
            <a:ext cx="5047726" cy="135934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0" name="Google Shape;100;p18"/>
          <p:cNvSpPr txBox="1"/>
          <p:nvPr/>
        </p:nvSpPr>
        <p:spPr>
          <a:xfrm rot="21364750">
            <a:off x="622543" y="1370395"/>
            <a:ext cx="6375500" cy="16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Role Introduction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Franklin Gothic Heavy" panose="020B0903020102020204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0199" y="277127"/>
            <a:ext cx="744750" cy="7447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58D21-FA3D-4B0A-9C72-560575063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DAB864-FCC9-43EF-A065-6138E3E97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3F75903F-7D99-4EE7-8E26-49B4B84487A8}"/>
              </a:ext>
            </a:extLst>
          </p:cNvPr>
          <p:cNvSpPr txBox="1">
            <a:spLocks/>
          </p:cNvSpPr>
          <p:nvPr/>
        </p:nvSpPr>
        <p:spPr>
          <a:xfrm rot="21391298">
            <a:off x="992092" y="1903768"/>
            <a:ext cx="4854706" cy="170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Project manager</a:t>
            </a:r>
          </a:p>
          <a:p>
            <a:pPr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Construction manager</a:t>
            </a:r>
          </a:p>
          <a:p>
            <a:pPr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Designer</a:t>
            </a:r>
          </a:p>
          <a:p>
            <a:pPr>
              <a:buClr>
                <a:srgbClr val="008D36"/>
              </a:buClr>
              <a:buFont typeface="Roboto Medium"/>
              <a:buAutoNum type="arabicPeriod"/>
            </a:pPr>
            <a:endParaRPr lang="en-GB" b="1" dirty="0">
              <a:solidFill>
                <a:srgbClr val="00B050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2832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134618" y="1556606"/>
            <a:ext cx="3840814" cy="227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Share your designs#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Construct your building based on the agreed design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Be aware of time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!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7815">
            <a:off x="324005" y="384021"/>
            <a:ext cx="3237699" cy="10833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Rustic Manor">
                <a:extLst>
                  <a:ext uri="{FF2B5EF4-FFF2-40B4-BE49-F238E27FC236}">
                    <a16:creationId xmlns:a16="http://schemas.microsoft.com/office/drawing/2014/main" id="{6522BACB-422D-45A9-9151-C55EF25F3036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600740" y="137373"/>
              <a:ext cx="4318008" cy="40299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318008" cy="4029965"/>
                    </a:xfrm>
                    <a:prstGeom prst="rect">
                      <a:avLst/>
                    </a:prstGeom>
                  </am3d:spPr>
                  <am3d:camera>
                    <am3d:pos x="0" y="0" z="739258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15" d="1000000"/>
                    <am3d:preTrans dx="19650" dy="0" dz="6550"/>
                    <am3d:scale>
                      <am3d:sx n="1000000" d="1000000"/>
                      <am3d:sy n="1000000" d="1000000"/>
                      <am3d:sz n="1000000" d="1000000"/>
                    </am3d:scale>
                    <am3d:rot ax="1004605" ay="-996655" az="-294923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51359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Rustic Manor">
                <a:extLst>
                  <a:ext uri="{FF2B5EF4-FFF2-40B4-BE49-F238E27FC236}">
                    <a16:creationId xmlns:a16="http://schemas.microsoft.com/office/drawing/2014/main" id="{6522BACB-422D-45A9-9151-C55EF25F30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00740" y="137373"/>
                <a:ext cx="4318008" cy="402996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E7ED4D4-82EC-40D4-ABA4-8A10FD4DF1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BD293-69A0-45CF-9ADB-3101C4ACE7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9337">
            <a:off x="343012" y="478363"/>
            <a:ext cx="3184476" cy="106549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40709A-E71C-43D0-8339-5C5888D83F33}"/>
              </a:ext>
            </a:extLst>
          </p:cNvPr>
          <p:cNvSpPr/>
          <p:nvPr/>
        </p:nvSpPr>
        <p:spPr>
          <a:xfrm>
            <a:off x="287287" y="1417397"/>
            <a:ext cx="4572000" cy="39998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Continue to add detail to your private, common and public buildings/areas.</a:t>
            </a: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Add a system of roads and walkways to your project</a:t>
            </a: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+mj-lt"/>
              <a:buAutoNum type="arabicPeriod"/>
            </a:pPr>
            <a:endParaRPr lang="en-GB" sz="1800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457200" lvl="0" indent="-342900">
              <a:lnSpc>
                <a:spcPct val="115000"/>
              </a:lnSpc>
              <a:buClr>
                <a:srgbClr val="008D36"/>
              </a:buClr>
              <a:buSzPts val="1800"/>
              <a:buFont typeface="Roboto Black"/>
              <a:buAutoNum type="arabicPeriod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114300" lvl="0">
              <a:lnSpc>
                <a:spcPct val="115000"/>
              </a:lnSpc>
              <a:buClr>
                <a:srgbClr val="008D36"/>
              </a:buClr>
              <a:buSzPts val="1800"/>
            </a:pPr>
            <a:endParaRPr lang="en-GB" dirty="0">
              <a:latin typeface="Segoe UI Semibold" panose="020B0702040204020203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2B21C-06E4-4A13-9420-25333DB82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656" y="-225370"/>
            <a:ext cx="3670110" cy="4688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C1908-70EE-42AC-90AE-BA53C22F1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323" y="4451011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8FE16-C87E-48E1-AFEE-3FF302DD7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>
            <a:spLocks noGrp="1"/>
          </p:cNvSpPr>
          <p:nvPr>
            <p:ph type="body" idx="4294967295"/>
          </p:nvPr>
        </p:nvSpPr>
        <p:spPr>
          <a:xfrm>
            <a:off x="336496" y="1474028"/>
            <a:ext cx="6032259" cy="26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8D36"/>
                </a:solidFill>
                <a:latin typeface="Segoe UI Semilight" panose="020B0402040204020203" pitchFamily="34" charset="0"/>
                <a:ea typeface="Roboto Black"/>
                <a:cs typeface="Segoe UI Semilight" panose="020B0402040204020203" pitchFamily="34" charset="0"/>
                <a:sym typeface="Roboto Black"/>
              </a:rPr>
              <a:t>BE PREPARED TO ANSWER THE FOLLOWING QUESTIONS AS A TEAM AT THE END OF YOUR BUILD:</a:t>
            </a:r>
            <a:endParaRPr sz="2400" b="1" dirty="0">
              <a:solidFill>
                <a:srgbClr val="008D36"/>
              </a:solidFill>
              <a:latin typeface="Segoe UI Semilight" panose="020B0402040204020203" pitchFamily="34" charset="0"/>
              <a:ea typeface="Roboto Black"/>
              <a:cs typeface="Segoe UI Semilight" panose="020B0402040204020203" pitchFamily="34" charset="0"/>
              <a:sym typeface="Roboto Black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have we built?</a:t>
            </a: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makes it a private space?</a:t>
            </a: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Did you follow your plan?</a:t>
            </a: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How did you perform together as a team? (1</a:t>
            </a:r>
            <a:r>
              <a:rPr lang="en-GB" sz="1600" b="1" dirty="0">
                <a:solidFill>
                  <a:srgbClr val="996633"/>
                </a:solidFill>
                <a:latin typeface="Arial Black" panose="020B0A04020102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-</a:t>
            </a: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10)</a:t>
            </a: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3637">
            <a:off x="316433" y="233472"/>
            <a:ext cx="5126705" cy="10820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AA1F7-56A3-48BE-ABD7-3D5B9495C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115629-481B-4EEC-B7AA-0C4235633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>
            <a:spLocks noGrp="1"/>
          </p:cNvSpPr>
          <p:nvPr>
            <p:ph type="body" idx="4294967295"/>
          </p:nvPr>
        </p:nvSpPr>
        <p:spPr>
          <a:xfrm>
            <a:off x="372445" y="1346727"/>
            <a:ext cx="6426542" cy="29416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GB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  <a:sym typeface="Roboto Medium"/>
              </a:rPr>
              <a:t>WHAT CAN WE TAKE AWAY FROM TODAY?</a:t>
            </a:r>
          </a:p>
          <a:p>
            <a:pPr marL="0" lvl="0" indent="0">
              <a:lnSpc>
                <a:spcPct val="100000"/>
              </a:lnSpc>
              <a:buNone/>
            </a:pPr>
            <a:endParaRPr lang="en-GB"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342900" lvl="0">
              <a:lnSpc>
                <a:spcPct val="100000"/>
              </a:lnSpc>
              <a:buAutoNum type="arabicPeriod"/>
            </a:pPr>
            <a:r>
              <a:rPr lang="en-GB" sz="20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What do we see developing now as we have added more?</a:t>
            </a:r>
          </a:p>
          <a:p>
            <a:pPr marL="342900" lvl="0">
              <a:lnSpc>
                <a:spcPct val="100000"/>
              </a:lnSpc>
              <a:buAutoNum type="arabicPeriod"/>
            </a:pPr>
            <a:r>
              <a:rPr lang="en-GB" sz="20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What are you most proud of so far? </a:t>
            </a:r>
          </a:p>
          <a:p>
            <a:pPr marL="342900" lvl="0">
              <a:lnSpc>
                <a:spcPct val="100000"/>
              </a:lnSpc>
              <a:buAutoNum type="arabicPeriod"/>
            </a:pPr>
            <a:r>
              <a:rPr lang="en-GB" sz="20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What areas/buildings needs your team’s attention?</a:t>
            </a:r>
          </a:p>
          <a:p>
            <a:pPr marL="342900" lvl="0">
              <a:lnSpc>
                <a:spcPct val="100000"/>
              </a:lnSpc>
              <a:buAutoNum type="arabicPeriod"/>
            </a:pPr>
            <a:r>
              <a:rPr lang="en-GB" sz="20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How will you use your time tomorrow before your team’s presentation?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3535">
            <a:off x="319935" y="203500"/>
            <a:ext cx="3178906" cy="106370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Google Shape;13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21876">
            <a:off x="3634867" y="194648"/>
            <a:ext cx="1101353" cy="110301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AF94DB-5D31-4503-B7E1-5355EE496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323" y="4451011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D8935-6FFF-4C81-A5D6-40553F6B5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5d05998-2078-4398-a168-123858f140f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773E444201E0449FBFC40DF3DF2DCC" ma:contentTypeVersion="13" ma:contentTypeDescription="Create a new document." ma:contentTypeScope="" ma:versionID="8a5ab61b1fcd33c12ac82edb26679f18">
  <xsd:schema xmlns:xsd="http://www.w3.org/2001/XMLSchema" xmlns:xs="http://www.w3.org/2001/XMLSchema" xmlns:p="http://schemas.microsoft.com/office/2006/metadata/properties" xmlns:ns2="55d05998-2078-4398-a168-123858f140f7" xmlns:ns3="9de33e00-c47e-43bf-82d8-9871c9e2883d" targetNamespace="http://schemas.microsoft.com/office/2006/metadata/properties" ma:root="true" ma:fieldsID="245b5dc0c54a2452ad21097adfe6c687" ns2:_="" ns3:_="">
    <xsd:import namespace="55d05998-2078-4398-a168-123858f140f7"/>
    <xsd:import namespace="9de33e00-c47e-43bf-82d8-9871c9e288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05998-2078-4398-a168-123858f140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33e00-c47e-43bf-82d8-9871c9e2883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F82D92-3178-4D9A-84C4-B48B1B209E08}">
  <ds:schemaRefs>
    <ds:schemaRef ds:uri="http://schemas.microsoft.com/office/2006/documentManagement/types"/>
    <ds:schemaRef ds:uri="http://purl.org/dc/elements/1.1/"/>
    <ds:schemaRef ds:uri="c3b649c6-a364-4a26-9d98-fc3269ec6c3c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E8C16F2-4232-40BC-9838-C941614210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4FE869-B2BE-480B-A658-947E036FE10B}"/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296</Words>
  <Application>Microsoft Office PowerPoint</Application>
  <PresentationFormat>On-screen Show (16:9)</PresentationFormat>
  <Paragraphs>47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Montserrat</vt:lpstr>
      <vt:lpstr>Franklin Gothic Heavy</vt:lpstr>
      <vt:lpstr>Roboto Black</vt:lpstr>
      <vt:lpstr>Minecrafter Alt</vt:lpstr>
      <vt:lpstr>Roboto Medium</vt:lpstr>
      <vt:lpstr>Minecrafter</vt:lpstr>
      <vt:lpstr>Wingdings</vt:lpstr>
      <vt:lpstr>Segoe UI Black</vt:lpstr>
      <vt:lpstr>Arial</vt:lpstr>
      <vt:lpstr>Segoe UI Semilight</vt:lpstr>
      <vt:lpstr>Copperplate Gothic Bold</vt:lpstr>
      <vt:lpstr>Segoe UI Semibold</vt:lpstr>
      <vt:lpstr>Patrick Hand</vt:lpstr>
      <vt:lpstr>Arial Black</vt:lpstr>
      <vt:lpstr>Simple Light</vt:lpstr>
      <vt:lpstr>LESSON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4</dc:title>
  <dc:creator>Dean</dc:creator>
  <cp:lastModifiedBy>Dean</cp:lastModifiedBy>
  <cp:revision>13</cp:revision>
  <dcterms:modified xsi:type="dcterms:W3CDTF">2018-12-03T10:25:59Z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0x010100F6773E444201E0449FBFC40DF3DF2DCC</vt:lpwstr>
  </property>
  <property fmtid="{D5CDD505-2E9C-101B-9397-08002B2CF9AE}" pid="3" name="Order">
    <vt:r8>31000</vt:r8>
  </property>
  <property fmtid="{D5CDD505-2E9C-101B-9397-08002B2CF9AE}" pid="4" name="ComplianceAssetId">
    <vt:lpwstr/>
  </property>
</Properties>
</file>