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4"/>
    <p:sldMasterId id="2147483688" r:id="rId5"/>
  </p:sldMasterIdLst>
  <p:notesMasterIdLst>
    <p:notesMasterId r:id="rId24"/>
  </p:notesMasterIdLst>
  <p:handoutMasterIdLst>
    <p:handoutMasterId r:id="rId25"/>
  </p:handoutMasterIdLst>
  <p:sldIdLst>
    <p:sldId id="316" r:id="rId6"/>
    <p:sldId id="340" r:id="rId7"/>
    <p:sldId id="382" r:id="rId8"/>
    <p:sldId id="386" r:id="rId9"/>
    <p:sldId id="394" r:id="rId10"/>
    <p:sldId id="332" r:id="rId11"/>
    <p:sldId id="385" r:id="rId12"/>
    <p:sldId id="397" r:id="rId13"/>
    <p:sldId id="391" r:id="rId14"/>
    <p:sldId id="388" r:id="rId15"/>
    <p:sldId id="376" r:id="rId16"/>
    <p:sldId id="395" r:id="rId17"/>
    <p:sldId id="387" r:id="rId18"/>
    <p:sldId id="393" r:id="rId19"/>
    <p:sldId id="392" r:id="rId20"/>
    <p:sldId id="399" r:id="rId21"/>
    <p:sldId id="396" r:id="rId22"/>
    <p:sldId id="398" r:id="rId23"/>
  </p:sldIdLst>
  <p:sldSz cx="9144000" cy="5143500" type="screen16x9"/>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5155A-6666-A8EF-4AEA-A1731E8D5916}" name="Kirsty Woolsey" initials="KW" userId="S::Kirsty.Woolsey@citb.co.uk::0bd04347-07b7-4bff-98e0-1385e6683fd3" providerId="AD"/>
  <p188:author id="{F47523B0-BE55-D85A-079D-C7BB0419FEAA}" name="Cheryl Morgan" initials="CM" userId="S::cheryl.morgan@citb.co.uk::1088e210-05c5-48f9-a86e-96fa7252a6d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7F0F4"/>
    <a:srgbClr val="F7F4ED"/>
    <a:srgbClr val="00A5C0"/>
    <a:srgbClr val="B1006E"/>
    <a:srgbClr val="4D5D68"/>
    <a:srgbClr val="B5BFC8"/>
    <a:srgbClr val="7F8D99"/>
    <a:srgbClr val="F6A800"/>
    <a:srgbClr val="00B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76121-F2D8-4D6F-BECD-9F972A5CA5F2}" v="1" dt="2026-06-02T15:49:51.942"/>
    <p1510:client id="{EBE10D55-1903-42E3-AAF1-04CC1BA15685}" v="679" dt="2026-06-02T15:44:45.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82" autoAdjust="0"/>
  </p:normalViewPr>
  <p:slideViewPr>
    <p:cSldViewPr snapToGrid="0">
      <p:cViewPr varScale="1">
        <p:scale>
          <a:sx n="116" d="100"/>
          <a:sy n="116" d="100"/>
        </p:scale>
        <p:origin x="1464" y="108"/>
      </p:cViewPr>
      <p:guideLst>
        <p:guide orient="horz" pos="1643"/>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463917-DBBE-FC59-BE99-976D196231B1}"/>
              </a:ext>
            </a:extLst>
          </p:cNvPr>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7EFAF2C-B231-A582-1EC5-C13F243B1162}"/>
              </a:ext>
            </a:extLst>
          </p:cNvPr>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fld id="{9161E0CB-312D-4D91-BC9A-53C47FDE7952}" type="datetimeFigureOut">
              <a:rPr lang="en-GB" smtClean="0"/>
              <a:t>03/06/2026</a:t>
            </a:fld>
            <a:endParaRPr lang="en-GB"/>
          </a:p>
        </p:txBody>
      </p:sp>
      <p:sp>
        <p:nvSpPr>
          <p:cNvPr id="4" name="Footer Placeholder 3">
            <a:extLst>
              <a:ext uri="{FF2B5EF4-FFF2-40B4-BE49-F238E27FC236}">
                <a16:creationId xmlns:a16="http://schemas.microsoft.com/office/drawing/2014/main" id="{1C353559-20FE-E093-EF02-16A69BF2800E}"/>
              </a:ext>
            </a:extLst>
          </p:cNvPr>
          <p:cNvSpPr>
            <a:spLocks noGrp="1"/>
          </p:cNvSpPr>
          <p:nvPr>
            <p:ph type="ftr" sz="quarter" idx="2"/>
          </p:nvPr>
        </p:nvSpPr>
        <p:spPr>
          <a:xfrm>
            <a:off x="0" y="9517063"/>
            <a:ext cx="2986088" cy="5016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20DD439-FBBA-24E5-43AD-10A89A819796}"/>
              </a:ext>
            </a:extLst>
          </p:cNvPr>
          <p:cNvSpPr>
            <a:spLocks noGrp="1"/>
          </p:cNvSpPr>
          <p:nvPr>
            <p:ph type="sldNum" sz="quarter" idx="3"/>
          </p:nvPr>
        </p:nvSpPr>
        <p:spPr>
          <a:xfrm>
            <a:off x="3902075" y="9517063"/>
            <a:ext cx="2986088" cy="501650"/>
          </a:xfrm>
          <a:prstGeom prst="rect">
            <a:avLst/>
          </a:prstGeom>
        </p:spPr>
        <p:txBody>
          <a:bodyPr vert="horz" lIns="91440" tIns="45720" rIns="91440" bIns="45720" rtlCol="0" anchor="b"/>
          <a:lstStyle>
            <a:lvl1pPr algn="r">
              <a:defRPr sz="1200"/>
            </a:lvl1pPr>
          </a:lstStyle>
          <a:p>
            <a:fld id="{962BD7E2-9A9A-474F-83A6-A5E0C3F4B0BC}" type="slidenum">
              <a:rPr lang="en-GB" smtClean="0"/>
              <a:t>‹#›</a:t>
            </a:fld>
            <a:endParaRPr lang="en-GB"/>
          </a:p>
        </p:txBody>
      </p:sp>
    </p:spTree>
    <p:extLst>
      <p:ext uri="{BB962C8B-B14F-4D97-AF65-F5344CB8AC3E}">
        <p14:creationId xmlns:p14="http://schemas.microsoft.com/office/powerpoint/2010/main" val="1247041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5E69A002-F36E-0141-B81E-1AFC1834E0D2}" type="datetimeFigureOut">
              <a:rPr lang="en-US" smtClean="0"/>
              <a:t>6/3/2026</a:t>
            </a:fld>
            <a:endParaRPr lang="en-US"/>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D8EAFE50-48CC-1542-BBB2-C5F7E554F6CB}" type="slidenum">
              <a:rPr lang="en-US" smtClean="0"/>
              <a:t>‹#›</a:t>
            </a:fld>
            <a:endParaRPr lang="en-US"/>
          </a:p>
        </p:txBody>
      </p:sp>
    </p:spTree>
    <p:extLst>
      <p:ext uri="{BB962C8B-B14F-4D97-AF65-F5344CB8AC3E}">
        <p14:creationId xmlns:p14="http://schemas.microsoft.com/office/powerpoint/2010/main" val="1757401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Hi there.  Good Morning and welcome to the launch webinar for the Accelerated Apprenticeship Programme, part of CITB’s Homebuilding Support Package.  My name is Marc Pope and I will be the Commissioner in charge of this project.  I am supported by Leanne Land who is the Head of New Entrant Support in CITB, and Commissioner  Veronique Durand who will monitor the chat and support the Q&amp;A at the end. </a:t>
            </a:r>
          </a:p>
          <a:p>
            <a:endParaRPr lang="en-GB" dirty="0"/>
          </a:p>
          <a:p>
            <a:pPr marL="181154" indent="-18115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D8EAFE50-48CC-1542-BBB2-C5F7E554F6CB}" type="slidenum">
              <a:rPr lang="en-US" smtClean="0"/>
              <a:t>1</a:t>
            </a:fld>
            <a:endParaRPr lang="en-US"/>
          </a:p>
        </p:txBody>
      </p:sp>
    </p:spTree>
    <p:extLst>
      <p:ext uri="{BB962C8B-B14F-4D97-AF65-F5344CB8AC3E}">
        <p14:creationId xmlns:p14="http://schemas.microsoft.com/office/powerpoint/2010/main" val="2914963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Through all 20 providers we would aim to achieve 1680 accelerated apprenticeship starts.  Each provider would be targeted to achieve 42 Accelerated Apprenticeship starts each year for minimum 2 years of delivery.</a:t>
            </a:r>
          </a:p>
          <a:p>
            <a:endParaRPr lang="en-GB" dirty="0"/>
          </a:p>
        </p:txBody>
      </p:sp>
      <p:sp>
        <p:nvSpPr>
          <p:cNvPr id="4" name="Slide Number Placeholder 3"/>
          <p:cNvSpPr>
            <a:spLocks noGrp="1"/>
          </p:cNvSpPr>
          <p:nvPr>
            <p:ph type="sldNum" sz="quarter" idx="5"/>
          </p:nvPr>
        </p:nvSpPr>
        <p:spPr/>
        <p:txBody>
          <a:bodyPr/>
          <a:lstStyle/>
          <a:p>
            <a:fld id="{D8EAFE50-48CC-1542-BBB2-C5F7E554F6CB}" type="slidenum">
              <a:rPr lang="en-US" smtClean="0"/>
              <a:t>11</a:t>
            </a:fld>
            <a:endParaRPr lang="en-US"/>
          </a:p>
        </p:txBody>
      </p:sp>
    </p:spTree>
    <p:extLst>
      <p:ext uri="{BB962C8B-B14F-4D97-AF65-F5344CB8AC3E}">
        <p14:creationId xmlns:p14="http://schemas.microsoft.com/office/powerpoint/2010/main" val="2482309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Have a quick look at the following KPI’s, as these will form the basis of your quarterly reporting requirements over the 3 years.  The 3 years will start from the commencement date of the first cohort.  Successful providers will be supported with this as part of the onboarding process.</a:t>
            </a:r>
          </a:p>
          <a:p>
            <a:endParaRPr lang="en-GB" dirty="0"/>
          </a:p>
        </p:txBody>
      </p:sp>
      <p:sp>
        <p:nvSpPr>
          <p:cNvPr id="4" name="Slide Number Placeholder 3"/>
          <p:cNvSpPr>
            <a:spLocks noGrp="1"/>
          </p:cNvSpPr>
          <p:nvPr>
            <p:ph type="sldNum" sz="quarter" idx="5"/>
          </p:nvPr>
        </p:nvSpPr>
        <p:spPr/>
        <p:txBody>
          <a:bodyPr/>
          <a:lstStyle/>
          <a:p>
            <a:fld id="{D8EAFE50-48CC-1542-BBB2-C5F7E554F6CB}" type="slidenum">
              <a:rPr lang="en-US" smtClean="0"/>
              <a:t>12</a:t>
            </a:fld>
            <a:endParaRPr lang="en-US"/>
          </a:p>
        </p:txBody>
      </p:sp>
    </p:spTree>
    <p:extLst>
      <p:ext uri="{BB962C8B-B14F-4D97-AF65-F5344CB8AC3E}">
        <p14:creationId xmlns:p14="http://schemas.microsoft.com/office/powerpoint/2010/main" val="125378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E0856-F46A-3254-F048-4F158B8ED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24BB2-A1BC-1C31-8547-19C6FF3076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478D8B-5A81-C472-ECC3-9B60F50D5F64}"/>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Each provider can apply for up to £33,625</a:t>
            </a:r>
          </a:p>
          <a:p>
            <a:r>
              <a:rPr lang="en-GB" sz="1200" kern="1200" dirty="0">
                <a:solidFill>
                  <a:schemeClr val="tx1"/>
                </a:solidFill>
                <a:effectLst/>
                <a:latin typeface="+mn-lt"/>
                <a:ea typeface="+mn-ea"/>
                <a:cs typeface="+mn-cs"/>
              </a:rPr>
              <a:t>As I said earlier, this funding is intended to support the initial set-up costs and development of your accelerated delivery model.</a:t>
            </a:r>
          </a:p>
          <a:p>
            <a:r>
              <a:rPr lang="en-GB" sz="1200" kern="1200" dirty="0">
                <a:solidFill>
                  <a:schemeClr val="tx1"/>
                </a:solidFill>
                <a:effectLst/>
                <a:latin typeface="+mn-lt"/>
                <a:ea typeface="+mn-ea"/>
                <a:cs typeface="+mn-cs"/>
              </a:rPr>
              <a:t>Apprenticeship funding will be generated via the government’s apprenticeship funding model.</a:t>
            </a:r>
          </a:p>
          <a:p>
            <a:r>
              <a:rPr lang="en-GB" sz="1200" kern="1200" dirty="0">
                <a:solidFill>
                  <a:schemeClr val="tx1"/>
                </a:solidFill>
                <a:effectLst/>
                <a:latin typeface="+mn-lt"/>
                <a:ea typeface="+mn-ea"/>
                <a:cs typeface="+mn-cs"/>
              </a:rPr>
              <a:t>CITB registered employers will have access to the full range of CITB apprenticeship grants, including Attendance Grants, Achievement Grants and travel to train if applicable.  The attendance grant will be pro-rated to take into account the shorter duration of the apprenticeship programme.</a:t>
            </a:r>
          </a:p>
          <a:p>
            <a:r>
              <a:rPr lang="en-GB" sz="1200" kern="1200" dirty="0">
                <a:solidFill>
                  <a:schemeClr val="tx1"/>
                </a:solidFill>
                <a:effectLst/>
                <a:latin typeface="+mn-lt"/>
                <a:ea typeface="+mn-ea"/>
                <a:cs typeface="+mn-cs"/>
              </a:rPr>
              <a:t>CITB will carry out an evaluation of the programme and all successful providers will be required to support CITB in their evaluation work </a:t>
            </a:r>
          </a:p>
          <a:p>
            <a:endParaRPr lang="en-GB" dirty="0"/>
          </a:p>
          <a:p>
            <a:endParaRPr lang="en-GB" dirty="0"/>
          </a:p>
        </p:txBody>
      </p:sp>
      <p:sp>
        <p:nvSpPr>
          <p:cNvPr id="4" name="Slide Number Placeholder 3">
            <a:extLst>
              <a:ext uri="{FF2B5EF4-FFF2-40B4-BE49-F238E27FC236}">
                <a16:creationId xmlns:a16="http://schemas.microsoft.com/office/drawing/2014/main" id="{DB1D373C-C3C1-B731-E5F5-9925EA08C754}"/>
              </a:ext>
            </a:extLst>
          </p:cNvPr>
          <p:cNvSpPr>
            <a:spLocks noGrp="1"/>
          </p:cNvSpPr>
          <p:nvPr>
            <p:ph type="sldNum" sz="quarter" idx="5"/>
          </p:nvPr>
        </p:nvSpPr>
        <p:spPr/>
        <p:txBody>
          <a:bodyPr/>
          <a:lstStyle/>
          <a:p>
            <a:fld id="{D8EAFE50-48CC-1542-BBB2-C5F7E554F6CB}" type="slidenum">
              <a:rPr lang="en-US" smtClean="0"/>
              <a:t>13</a:t>
            </a:fld>
            <a:endParaRPr lang="en-US"/>
          </a:p>
        </p:txBody>
      </p:sp>
    </p:spTree>
    <p:extLst>
      <p:ext uri="{BB962C8B-B14F-4D97-AF65-F5344CB8AC3E}">
        <p14:creationId xmlns:p14="http://schemas.microsoft.com/office/powerpoint/2010/main" val="3411569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OK, we are conscious of the summer break that many training providers will have, however we have decided on some key dates for this launch and provisional dates for future launches and they are as follows;</a:t>
            </a:r>
          </a:p>
          <a:p>
            <a:r>
              <a:rPr lang="en-GB" sz="1200" kern="1200" dirty="0">
                <a:solidFill>
                  <a:schemeClr val="tx1"/>
                </a:solidFill>
                <a:effectLst/>
                <a:latin typeface="+mn-lt"/>
                <a:ea typeface="+mn-ea"/>
                <a:cs typeface="+mn-cs"/>
              </a:rPr>
              <a:t>Wednesday 3</a:t>
            </a:r>
            <a:r>
              <a:rPr lang="en-GB" sz="1200" kern="1200" baseline="30000" dirty="0">
                <a:solidFill>
                  <a:schemeClr val="tx1"/>
                </a:solidFill>
                <a:effectLst/>
                <a:latin typeface="+mn-lt"/>
                <a:ea typeface="+mn-ea"/>
                <a:cs typeface="+mn-cs"/>
              </a:rPr>
              <a:t>rd</a:t>
            </a:r>
            <a:r>
              <a:rPr lang="en-GB" sz="1200" kern="1200" dirty="0">
                <a:solidFill>
                  <a:schemeClr val="tx1"/>
                </a:solidFill>
                <a:effectLst/>
                <a:latin typeface="+mn-lt"/>
                <a:ea typeface="+mn-ea"/>
                <a:cs typeface="+mn-cs"/>
              </a:rPr>
              <a:t> June, 11am – Launch Webinar</a:t>
            </a:r>
          </a:p>
          <a:p>
            <a:r>
              <a:rPr lang="en-GB" sz="1200" kern="1200" dirty="0">
                <a:solidFill>
                  <a:schemeClr val="tx1"/>
                </a:solidFill>
                <a:effectLst/>
                <a:latin typeface="+mn-lt"/>
                <a:ea typeface="+mn-ea"/>
                <a:cs typeface="+mn-cs"/>
              </a:rPr>
              <a:t>Thursday 4</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June – Fund opens for applications.</a:t>
            </a:r>
          </a:p>
          <a:p>
            <a:r>
              <a:rPr lang="en-GB" sz="1200" kern="1200" dirty="0">
                <a:solidFill>
                  <a:schemeClr val="tx1"/>
                </a:solidFill>
                <a:effectLst/>
                <a:latin typeface="+mn-lt"/>
                <a:ea typeface="+mn-ea"/>
                <a:cs typeface="+mn-cs"/>
              </a:rPr>
              <a:t>Thursday 9</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July – Application window closes at 5pm.</a:t>
            </a:r>
          </a:p>
          <a:p>
            <a:r>
              <a:rPr lang="en-GB" sz="1200" kern="1200" dirty="0">
                <a:solidFill>
                  <a:schemeClr val="tx1"/>
                </a:solidFill>
                <a:effectLst/>
                <a:latin typeface="+mn-lt"/>
                <a:ea typeface="+mn-ea"/>
                <a:cs typeface="+mn-cs"/>
              </a:rPr>
              <a:t>From the 10</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 24</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July will be the evaluation period.</a:t>
            </a:r>
          </a:p>
          <a:p>
            <a:r>
              <a:rPr lang="en-GB" sz="1200" kern="1200" dirty="0">
                <a:solidFill>
                  <a:schemeClr val="tx1"/>
                </a:solidFill>
                <a:effectLst/>
                <a:latin typeface="+mn-lt"/>
                <a:ea typeface="+mn-ea"/>
                <a:cs typeface="+mn-cs"/>
              </a:rPr>
              <a:t>On the 30</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July the decision emails will be issued giving us a month to get funding agreements signed, taking into account the summer break and aiming for a 1</a:t>
            </a:r>
            <a:r>
              <a:rPr lang="en-GB" sz="1200" kern="1200" baseline="30000" dirty="0">
                <a:solidFill>
                  <a:schemeClr val="tx1"/>
                </a:solidFill>
                <a:effectLst/>
                <a:latin typeface="+mn-lt"/>
                <a:ea typeface="+mn-ea"/>
                <a:cs typeface="+mn-cs"/>
              </a:rPr>
              <a:t>st</a:t>
            </a:r>
            <a:r>
              <a:rPr lang="en-GB" sz="1200" kern="1200" dirty="0">
                <a:solidFill>
                  <a:schemeClr val="tx1"/>
                </a:solidFill>
                <a:effectLst/>
                <a:latin typeface="+mn-lt"/>
                <a:ea typeface="+mn-ea"/>
                <a:cs typeface="+mn-cs"/>
              </a:rPr>
              <a:t> September commencement date.</a:t>
            </a:r>
          </a:p>
          <a:p>
            <a:r>
              <a:rPr lang="en-GB" sz="1200" kern="1200" dirty="0">
                <a:solidFill>
                  <a:schemeClr val="tx1"/>
                </a:solidFill>
                <a:effectLst/>
                <a:latin typeface="+mn-lt"/>
                <a:ea typeface="+mn-ea"/>
                <a:cs typeface="+mn-cs"/>
              </a:rPr>
              <a:t>Provisional dates for future launches are as follows;</a:t>
            </a:r>
          </a:p>
          <a:p>
            <a:r>
              <a:rPr lang="en-GB" sz="1200" kern="1200" dirty="0">
                <a:solidFill>
                  <a:schemeClr val="tx1"/>
                </a:solidFill>
                <a:effectLst/>
                <a:latin typeface="+mn-lt"/>
                <a:ea typeface="+mn-ea"/>
                <a:cs typeface="+mn-cs"/>
              </a:rPr>
              <a:t>Next 5 regions (TBC) – early 2027</a:t>
            </a:r>
          </a:p>
          <a:p>
            <a:r>
              <a:rPr lang="en-GB" sz="1200" kern="1200" dirty="0">
                <a:solidFill>
                  <a:schemeClr val="tx1"/>
                </a:solidFill>
                <a:effectLst/>
                <a:latin typeface="+mn-lt"/>
                <a:ea typeface="+mn-ea"/>
                <a:cs typeface="+mn-cs"/>
              </a:rPr>
              <a:t>Next 5 regions (TBC) – early 2028</a:t>
            </a:r>
          </a:p>
          <a:p>
            <a:r>
              <a:rPr lang="en-GB" sz="1200" kern="1200" dirty="0">
                <a:solidFill>
                  <a:schemeClr val="tx1"/>
                </a:solidFill>
                <a:effectLst/>
                <a:latin typeface="+mn-lt"/>
                <a:ea typeface="+mn-ea"/>
                <a:cs typeface="+mn-cs"/>
              </a:rPr>
              <a:t>Final 5 regions (TBC) – early 2029</a:t>
            </a:r>
          </a:p>
          <a:p>
            <a:endParaRPr lang="en-GB" dirty="0"/>
          </a:p>
        </p:txBody>
      </p:sp>
      <p:sp>
        <p:nvSpPr>
          <p:cNvPr id="4" name="Slide Number Placeholder 3"/>
          <p:cNvSpPr>
            <a:spLocks noGrp="1"/>
          </p:cNvSpPr>
          <p:nvPr>
            <p:ph type="sldNum" sz="quarter" idx="5"/>
          </p:nvPr>
        </p:nvSpPr>
        <p:spPr/>
        <p:txBody>
          <a:bodyPr/>
          <a:lstStyle/>
          <a:p>
            <a:fld id="{D8EAFE50-48CC-1542-BBB2-C5F7E554F6CB}" type="slidenum">
              <a:rPr lang="en-US" smtClean="0"/>
              <a:t>14</a:t>
            </a:fld>
            <a:endParaRPr lang="en-US"/>
          </a:p>
        </p:txBody>
      </p:sp>
    </p:spTree>
    <p:extLst>
      <p:ext uri="{BB962C8B-B14F-4D97-AF65-F5344CB8AC3E}">
        <p14:creationId xmlns:p14="http://schemas.microsoft.com/office/powerpoint/2010/main" val="1730043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4AC77-ABD5-630B-5396-6EE61E66E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E6D2A5-E39F-765E-C857-D6A912A0FD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6546E6-B1BD-671F-8F9D-DE46DE965E9E}"/>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Apologies, as there is a lot of information on this slide.  A reminder these will be shared after the presentation and also uploaded onto our website for those that missed the launch webinar.  </a:t>
            </a:r>
          </a:p>
          <a:p>
            <a:r>
              <a:rPr lang="en-GB" sz="1200" kern="1200" dirty="0">
                <a:solidFill>
                  <a:schemeClr val="tx1"/>
                </a:solidFill>
                <a:effectLst/>
                <a:latin typeface="+mn-lt"/>
                <a:ea typeface="+mn-ea"/>
                <a:cs typeface="+mn-cs"/>
              </a:rPr>
              <a:t>Key points to understand;</a:t>
            </a:r>
          </a:p>
          <a:p>
            <a:r>
              <a:rPr lang="en-GB" sz="1200" kern="1200" dirty="0">
                <a:solidFill>
                  <a:schemeClr val="tx1"/>
                </a:solidFill>
                <a:effectLst/>
                <a:latin typeface="+mn-lt"/>
                <a:ea typeface="+mn-ea"/>
                <a:cs typeface="+mn-cs"/>
              </a:rPr>
              <a:t>Providers will need to submit an application form for the region they are applying for, with one provider selected for each region.  </a:t>
            </a:r>
          </a:p>
          <a:p>
            <a:r>
              <a:rPr lang="en-GB" sz="1200" kern="1200" dirty="0">
                <a:solidFill>
                  <a:schemeClr val="tx1"/>
                </a:solidFill>
                <a:effectLst/>
                <a:latin typeface="+mn-lt"/>
                <a:ea typeface="+mn-ea"/>
                <a:cs typeface="+mn-cs"/>
              </a:rPr>
              <a:t>Providers can apply for multiple regions if their solution is suitable.</a:t>
            </a:r>
          </a:p>
          <a:p>
            <a:r>
              <a:rPr lang="en-GB" sz="1200" kern="1200" dirty="0">
                <a:solidFill>
                  <a:schemeClr val="tx1"/>
                </a:solidFill>
                <a:effectLst/>
                <a:latin typeface="+mn-lt"/>
                <a:ea typeface="+mn-ea"/>
                <a:cs typeface="+mn-cs"/>
              </a:rPr>
              <a:t>Each application must be accompanied by a formal endorsement for the accelerated apprenticeship programme from a major homebuilder actively operating within the region.  It must link to an existing or planned homebuilding development where accelerated apprentices can gain hands-on experience.  By endorsing the application, the homebuilder is committing to promoting the accelerated apprenticeship programme to their supply chain to support cohort enrolments.  I will cover this in more detail on my next slide.</a:t>
            </a:r>
          </a:p>
          <a:p>
            <a:r>
              <a:rPr lang="en-GB" sz="1200" kern="1200" dirty="0">
                <a:solidFill>
                  <a:schemeClr val="tx1"/>
                </a:solidFill>
                <a:effectLst/>
                <a:latin typeface="+mn-lt"/>
                <a:ea typeface="+mn-ea"/>
                <a:cs typeface="+mn-cs"/>
              </a:rPr>
              <a:t>In addition, your application must include an endorsement from the local authority or combined authority in the region you are applying.  Through previous CITB engagement, local authorities in each region should be aware of the proposed programme and requirement for applications to have their endorsement.  Again more detail in the next slide.</a:t>
            </a:r>
          </a:p>
          <a:p>
            <a:r>
              <a:rPr lang="en-GB" sz="1200" kern="1200" dirty="0">
                <a:solidFill>
                  <a:schemeClr val="tx1"/>
                </a:solidFill>
                <a:effectLst/>
                <a:latin typeface="+mn-lt"/>
                <a:ea typeface="+mn-ea"/>
                <a:cs typeface="+mn-cs"/>
              </a:rPr>
              <a:t>There is a link at the bottom which will take you to the CITB webpage for funded projects / commissioning opportunities.  All documentation to support your applications will be on the Accelerated Apprenticeships page ready for you to download later today all going to plan.  This link will also be placed into this chat for your reference.</a:t>
            </a:r>
          </a:p>
          <a:p>
            <a:endParaRPr lang="en-GB" dirty="0"/>
          </a:p>
          <a:p>
            <a:endParaRPr lang="en-GB" dirty="0"/>
          </a:p>
        </p:txBody>
      </p:sp>
      <p:sp>
        <p:nvSpPr>
          <p:cNvPr id="4" name="Slide Number Placeholder 3">
            <a:extLst>
              <a:ext uri="{FF2B5EF4-FFF2-40B4-BE49-F238E27FC236}">
                <a16:creationId xmlns:a16="http://schemas.microsoft.com/office/drawing/2014/main" id="{94D58F65-185E-4572-B513-5BAEC1E462C6}"/>
              </a:ext>
            </a:extLst>
          </p:cNvPr>
          <p:cNvSpPr>
            <a:spLocks noGrp="1"/>
          </p:cNvSpPr>
          <p:nvPr>
            <p:ph type="sldNum" sz="quarter" idx="5"/>
          </p:nvPr>
        </p:nvSpPr>
        <p:spPr/>
        <p:txBody>
          <a:bodyPr/>
          <a:lstStyle/>
          <a:p>
            <a:fld id="{D8EAFE50-48CC-1542-BBB2-C5F7E554F6CB}" type="slidenum">
              <a:rPr lang="en-US" smtClean="0"/>
              <a:t>15</a:t>
            </a:fld>
            <a:endParaRPr lang="en-US"/>
          </a:p>
        </p:txBody>
      </p:sp>
    </p:spTree>
    <p:extLst>
      <p:ext uri="{BB962C8B-B14F-4D97-AF65-F5344CB8AC3E}">
        <p14:creationId xmlns:p14="http://schemas.microsoft.com/office/powerpoint/2010/main" val="2516255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F08D5-ADBB-C051-664D-345EF37392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276DC6-3749-244B-EBE2-0963630F79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13CBE-9A73-058D-E2BB-5A84E652AF07}"/>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As I mentioned, here is a little more detail on what we would like to see in letters of support / endorsements from Homebuilders and Local Authorities.</a:t>
            </a:r>
          </a:p>
          <a:p>
            <a:r>
              <a:rPr lang="en-GB" sz="1200" kern="1200" dirty="0">
                <a:solidFill>
                  <a:schemeClr val="tx1"/>
                </a:solidFill>
                <a:effectLst/>
                <a:latin typeface="+mn-lt"/>
                <a:ea typeface="+mn-ea"/>
                <a:cs typeface="+mn-cs"/>
              </a:rPr>
              <a:t>We want to see evidence that a conversation has been had with Local Authority / Homebuilders and that they are confirming their support of the Training Provider in their region and include the name of the fund in this statement.</a:t>
            </a:r>
          </a:p>
          <a:p>
            <a:r>
              <a:rPr lang="en-GB" sz="1200" kern="1200" dirty="0">
                <a:solidFill>
                  <a:schemeClr val="tx1"/>
                </a:solidFill>
                <a:effectLst/>
                <a:latin typeface="+mn-lt"/>
                <a:ea typeface="+mn-ea"/>
                <a:cs typeface="+mn-cs"/>
              </a:rPr>
              <a:t>It should include a short explanation on how this programme aligns with local needs and highlight benefits to local residents.</a:t>
            </a:r>
          </a:p>
          <a:p>
            <a:r>
              <a:rPr lang="en-GB" sz="1200" kern="1200" dirty="0">
                <a:solidFill>
                  <a:schemeClr val="tx1"/>
                </a:solidFill>
                <a:effectLst/>
                <a:latin typeface="+mn-lt"/>
                <a:ea typeface="+mn-ea"/>
                <a:cs typeface="+mn-cs"/>
              </a:rPr>
              <a:t>If a homebuilder, how this programme will support the strategic goals of the development, the location and size of the development and a brief timeline of construction activity on the site(s).  Include their understanding of their commitment to taking on apprentices either themselves or through their supply chain and ensuring that the site supports their skills development.</a:t>
            </a:r>
          </a:p>
          <a:p>
            <a:r>
              <a:rPr lang="en-GB" sz="1200" kern="1200" dirty="0">
                <a:solidFill>
                  <a:schemeClr val="tx1"/>
                </a:solidFill>
                <a:effectLst/>
                <a:latin typeface="+mn-lt"/>
                <a:ea typeface="+mn-ea"/>
                <a:cs typeface="+mn-cs"/>
              </a:rPr>
              <a:t>A short description on the planned collaboration between local authority, employers training provider and any other key stakeholders.</a:t>
            </a:r>
          </a:p>
          <a:p>
            <a:r>
              <a:rPr lang="en-GB" sz="1200" kern="1200" dirty="0">
                <a:solidFill>
                  <a:schemeClr val="tx1"/>
                </a:solidFill>
                <a:effectLst/>
                <a:latin typeface="+mn-lt"/>
                <a:ea typeface="+mn-ea"/>
                <a:cs typeface="+mn-cs"/>
              </a:rPr>
              <a:t>Finally, a short paragraph on what the endorser can contribute to the programme by way of support to the training provider applying for the funding.</a:t>
            </a:r>
          </a:p>
          <a:p>
            <a:r>
              <a:rPr lang="en-GB" sz="1200" kern="1200" dirty="0">
                <a:solidFill>
                  <a:schemeClr val="tx1"/>
                </a:solidFill>
                <a:effectLst/>
                <a:latin typeface="+mn-lt"/>
                <a:ea typeface="+mn-ea"/>
                <a:cs typeface="+mn-cs"/>
              </a:rPr>
              <a:t>This should be attached to the application as a separate document and must be on the headed paper of the endorser. </a:t>
            </a:r>
          </a:p>
          <a:p>
            <a:endParaRPr lang="en-GB" dirty="0"/>
          </a:p>
          <a:p>
            <a:endParaRPr lang="en-GB" dirty="0"/>
          </a:p>
        </p:txBody>
      </p:sp>
      <p:sp>
        <p:nvSpPr>
          <p:cNvPr id="4" name="Slide Number Placeholder 3">
            <a:extLst>
              <a:ext uri="{FF2B5EF4-FFF2-40B4-BE49-F238E27FC236}">
                <a16:creationId xmlns:a16="http://schemas.microsoft.com/office/drawing/2014/main" id="{C9A90734-49B5-FADE-EDF0-7BF8C0F45F6E}"/>
              </a:ext>
            </a:extLst>
          </p:cNvPr>
          <p:cNvSpPr>
            <a:spLocks noGrp="1"/>
          </p:cNvSpPr>
          <p:nvPr>
            <p:ph type="sldNum" sz="quarter" idx="5"/>
          </p:nvPr>
        </p:nvSpPr>
        <p:spPr/>
        <p:txBody>
          <a:bodyPr/>
          <a:lstStyle/>
          <a:p>
            <a:fld id="{D8EAFE50-48CC-1542-BBB2-C5F7E554F6CB}" type="slidenum">
              <a:rPr lang="en-US" smtClean="0"/>
              <a:t>16</a:t>
            </a:fld>
            <a:endParaRPr lang="en-US"/>
          </a:p>
        </p:txBody>
      </p:sp>
    </p:spTree>
    <p:extLst>
      <p:ext uri="{BB962C8B-B14F-4D97-AF65-F5344CB8AC3E}">
        <p14:creationId xmlns:p14="http://schemas.microsoft.com/office/powerpoint/2010/main" val="2783376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Key contacts to support your applications will be as follows;</a:t>
            </a:r>
          </a:p>
          <a:p>
            <a:r>
              <a:rPr lang="en-GB" sz="1200" kern="1200" dirty="0">
                <a:solidFill>
                  <a:schemeClr val="tx1"/>
                </a:solidFill>
                <a:effectLst/>
                <a:latin typeface="+mn-lt"/>
                <a:ea typeface="+mn-ea"/>
                <a:cs typeface="+mn-cs"/>
              </a:rPr>
              <a:t>As mentioned, I will be your contact should you have any specific questions around the application process or the fund itself.  </a:t>
            </a:r>
          </a:p>
          <a:p>
            <a:r>
              <a:rPr lang="en-GB" sz="1200" kern="1200" dirty="0">
                <a:solidFill>
                  <a:schemeClr val="tx1"/>
                </a:solidFill>
                <a:effectLst/>
                <a:latin typeface="+mn-lt"/>
                <a:ea typeface="+mn-ea"/>
                <a:cs typeface="+mn-cs"/>
              </a:rPr>
              <a:t>CITB’s New Entrant Support Team will be the key contacts in each region ensuring that all of the colleges / training providers, large homebuilding employers are aware of the programme.  The Nest Manager for each region is listed below.</a:t>
            </a:r>
          </a:p>
          <a:p>
            <a:endParaRPr lang="en-GB" dirty="0"/>
          </a:p>
        </p:txBody>
      </p:sp>
      <p:sp>
        <p:nvSpPr>
          <p:cNvPr id="4" name="Slide Number Placeholder 3"/>
          <p:cNvSpPr>
            <a:spLocks noGrp="1"/>
          </p:cNvSpPr>
          <p:nvPr>
            <p:ph type="sldNum" sz="quarter" idx="5"/>
          </p:nvPr>
        </p:nvSpPr>
        <p:spPr/>
        <p:txBody>
          <a:bodyPr/>
          <a:lstStyle/>
          <a:p>
            <a:fld id="{D8EAFE50-48CC-1542-BBB2-C5F7E554F6CB}" type="slidenum">
              <a:rPr lang="en-US" smtClean="0"/>
              <a:t>17</a:t>
            </a:fld>
            <a:endParaRPr lang="en-US"/>
          </a:p>
        </p:txBody>
      </p:sp>
    </p:spTree>
    <p:extLst>
      <p:ext uri="{BB962C8B-B14F-4D97-AF65-F5344CB8AC3E}">
        <p14:creationId xmlns:p14="http://schemas.microsoft.com/office/powerpoint/2010/main" val="458449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OK, so now we have some time to take any questions you may have.  </a:t>
            </a:r>
          </a:p>
          <a:p>
            <a:r>
              <a:rPr lang="en-GB" sz="1200" kern="1200" dirty="0">
                <a:solidFill>
                  <a:schemeClr val="tx1"/>
                </a:solidFill>
                <a:effectLst/>
                <a:latin typeface="+mn-lt"/>
                <a:ea typeface="+mn-ea"/>
                <a:cs typeface="+mn-cs"/>
              </a:rPr>
              <a:t>We will also be capturing these questions to produce a FAQ document which we will include as part of the support documentation.</a:t>
            </a:r>
          </a:p>
          <a:p>
            <a:r>
              <a:rPr lang="en-GB" sz="1200" kern="1200" dirty="0">
                <a:solidFill>
                  <a:schemeClr val="tx1"/>
                </a:solidFill>
                <a:effectLst/>
                <a:latin typeface="+mn-lt"/>
                <a:ea typeface="+mn-ea"/>
                <a:cs typeface="+mn-cs"/>
              </a:rPr>
              <a:t>If we don’t have an immediate answer to your question, we will take that away and respond as soon as possible after the webinar and include these on the FAQ document.   </a:t>
            </a:r>
          </a:p>
          <a:p>
            <a:endParaRPr lang="en-GB" dirty="0"/>
          </a:p>
        </p:txBody>
      </p:sp>
      <p:sp>
        <p:nvSpPr>
          <p:cNvPr id="4" name="Slide Number Placeholder 3"/>
          <p:cNvSpPr>
            <a:spLocks noGrp="1"/>
          </p:cNvSpPr>
          <p:nvPr>
            <p:ph type="sldNum" sz="quarter" idx="5"/>
          </p:nvPr>
        </p:nvSpPr>
        <p:spPr/>
        <p:txBody>
          <a:bodyPr/>
          <a:lstStyle/>
          <a:p>
            <a:fld id="{D8EAFE50-48CC-1542-BBB2-C5F7E554F6CB}" type="slidenum">
              <a:rPr lang="en-US" smtClean="0"/>
              <a:t>18</a:t>
            </a:fld>
            <a:endParaRPr lang="en-US"/>
          </a:p>
        </p:txBody>
      </p:sp>
    </p:spTree>
    <p:extLst>
      <p:ext uri="{BB962C8B-B14F-4D97-AF65-F5344CB8AC3E}">
        <p14:creationId xmlns:p14="http://schemas.microsoft.com/office/powerpoint/2010/main" val="2604312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agenda for today will be as follows;</a:t>
            </a:r>
          </a:p>
          <a:p>
            <a:r>
              <a:rPr lang="en-GB" sz="1200" kern="1200" dirty="0">
                <a:solidFill>
                  <a:schemeClr val="tx1"/>
                </a:solidFill>
                <a:effectLst/>
                <a:latin typeface="+mn-lt"/>
                <a:ea typeface="+mn-ea"/>
                <a:cs typeface="+mn-cs"/>
              </a:rPr>
              <a:t>Leanne will take you through the background and aims of the fund as well as details of the first 5 regions to launch.</a:t>
            </a:r>
          </a:p>
          <a:p>
            <a:r>
              <a:rPr lang="en-GB" sz="1200" kern="1200" dirty="0">
                <a:solidFill>
                  <a:schemeClr val="tx1"/>
                </a:solidFill>
                <a:effectLst/>
                <a:latin typeface="+mn-lt"/>
                <a:ea typeface="+mn-ea"/>
                <a:cs typeface="+mn-cs"/>
              </a:rPr>
              <a:t>I will then talk you through the CITB Proposal, outline the provider responsibility and CITB commitment to the fund, go through the eligibility criteria and performance measures, describe the funding model, the launch plan and how to apply.  I will finish by informing you of the key contacts for each region and we will answer any questions that have come up throughout the presentation at the end.</a:t>
            </a:r>
          </a:p>
          <a:p>
            <a:endParaRPr lang="en-GB" dirty="0"/>
          </a:p>
        </p:txBody>
      </p:sp>
      <p:sp>
        <p:nvSpPr>
          <p:cNvPr id="4" name="Slide Number Placeholder 3"/>
          <p:cNvSpPr>
            <a:spLocks noGrp="1"/>
          </p:cNvSpPr>
          <p:nvPr>
            <p:ph type="sldNum" sz="quarter" idx="5"/>
          </p:nvPr>
        </p:nvSpPr>
        <p:spPr/>
        <p:txBody>
          <a:bodyPr/>
          <a:lstStyle/>
          <a:p>
            <a:fld id="{D8EAFE50-48CC-1542-BBB2-C5F7E554F6CB}" type="slidenum">
              <a:rPr lang="en-US" smtClean="0"/>
              <a:t>2</a:t>
            </a:fld>
            <a:endParaRPr lang="en-US"/>
          </a:p>
        </p:txBody>
      </p:sp>
    </p:spTree>
    <p:extLst>
      <p:ext uri="{BB962C8B-B14F-4D97-AF65-F5344CB8AC3E}">
        <p14:creationId xmlns:p14="http://schemas.microsoft.com/office/powerpoint/2010/main" val="109282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 will now hand you over to Leanne Land who is CITB’s Head of New Entrant Support.</a:t>
            </a:r>
          </a:p>
          <a:p>
            <a:endParaRPr lang="en-GB" dirty="0"/>
          </a:p>
        </p:txBody>
      </p:sp>
      <p:sp>
        <p:nvSpPr>
          <p:cNvPr id="4" name="Slide Number Placeholder 3"/>
          <p:cNvSpPr>
            <a:spLocks noGrp="1"/>
          </p:cNvSpPr>
          <p:nvPr>
            <p:ph type="sldNum" sz="quarter" idx="5"/>
          </p:nvPr>
        </p:nvSpPr>
        <p:spPr/>
        <p:txBody>
          <a:bodyPr/>
          <a:lstStyle/>
          <a:p>
            <a:fld id="{D8EAFE50-48CC-1542-BBB2-C5F7E554F6CB}" type="slidenum">
              <a:rPr lang="en-US" smtClean="0"/>
              <a:t>3</a:t>
            </a:fld>
            <a:endParaRPr lang="en-US"/>
          </a:p>
        </p:txBody>
      </p:sp>
    </p:spTree>
    <p:extLst>
      <p:ext uri="{BB962C8B-B14F-4D97-AF65-F5344CB8AC3E}">
        <p14:creationId xmlns:p14="http://schemas.microsoft.com/office/powerpoint/2010/main" val="388242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F0E0-FAB2-42E4-1D70-879744413E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E3BAC-9290-62D5-5913-AA6B7CF314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D172C-1B26-4129-CB49-88EB103F8B7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0563E74-829E-5A97-0BE7-6CC9655F81FB}"/>
              </a:ext>
            </a:extLst>
          </p:cNvPr>
          <p:cNvSpPr>
            <a:spLocks noGrp="1"/>
          </p:cNvSpPr>
          <p:nvPr>
            <p:ph type="sldNum" sz="quarter" idx="5"/>
          </p:nvPr>
        </p:nvSpPr>
        <p:spPr/>
        <p:txBody>
          <a:bodyPr/>
          <a:lstStyle/>
          <a:p>
            <a:fld id="{D8EAFE50-48CC-1542-BBB2-C5F7E554F6CB}" type="slidenum">
              <a:rPr lang="en-US" smtClean="0"/>
              <a:t>4</a:t>
            </a:fld>
            <a:endParaRPr lang="en-US"/>
          </a:p>
        </p:txBody>
      </p:sp>
    </p:spTree>
    <p:extLst>
      <p:ext uri="{BB962C8B-B14F-4D97-AF65-F5344CB8AC3E}">
        <p14:creationId xmlns:p14="http://schemas.microsoft.com/office/powerpoint/2010/main" val="328665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CITB’s proposal.  The CITB funding will provide an initial set-up budget which will commit successful applicants to delivering the accelerated apprenticeship model.  There is no requirement for new facilities or other physical infrastructure, what we are funding is the expansion or reconfiguration of your current delivery models to meet the objectives of the accelerated apprenticeship programme.  These are to significantly reduce the delivery timeframe of construction apprenticeships (typically 2-3 years) to between 14-18 months, including gateway and end point assessment.  How this is achieved, is through front loading the apprenticeship training with essential site skills and core knowledge early in the apprenticeship.  This is followed by block release, structured periods of concentrated training (typically 1-2 weeks in duration) interspersed with extended periods of on-site learning.  This combination has shown that apprentices can achieve a much better understanding and skillset earlier in their apprenticeship which enables them to contribute more on site, further developing their skills and knowledge as well as their confidence and engagement in their training and development.</a:t>
            </a:r>
          </a:p>
          <a:p>
            <a:endParaRPr lang="en-GB" dirty="0"/>
          </a:p>
        </p:txBody>
      </p:sp>
      <p:sp>
        <p:nvSpPr>
          <p:cNvPr id="4" name="Slide Number Placeholder 3"/>
          <p:cNvSpPr>
            <a:spLocks noGrp="1"/>
          </p:cNvSpPr>
          <p:nvPr>
            <p:ph type="sldNum" sz="quarter" idx="5"/>
          </p:nvPr>
        </p:nvSpPr>
        <p:spPr/>
        <p:txBody>
          <a:bodyPr/>
          <a:lstStyle/>
          <a:p>
            <a:fld id="{D8EAFE50-48CC-1542-BBB2-C5F7E554F6CB}" type="slidenum">
              <a:rPr lang="en-US" smtClean="0"/>
              <a:t>6</a:t>
            </a:fld>
            <a:endParaRPr lang="en-US"/>
          </a:p>
        </p:txBody>
      </p:sp>
    </p:spTree>
    <p:extLst>
      <p:ext uri="{BB962C8B-B14F-4D97-AF65-F5344CB8AC3E}">
        <p14:creationId xmlns:p14="http://schemas.microsoft.com/office/powerpoint/2010/main" val="714726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what is the ask of you the provider?</a:t>
            </a:r>
          </a:p>
          <a:p>
            <a:r>
              <a:rPr lang="en-GB" sz="1200" kern="1200" dirty="0">
                <a:solidFill>
                  <a:schemeClr val="tx1"/>
                </a:solidFill>
                <a:effectLst/>
                <a:latin typeface="+mn-lt"/>
                <a:ea typeface="+mn-ea"/>
                <a:cs typeface="+mn-cs"/>
              </a:rPr>
              <a:t>You will be responsible for designing, developing and delivering an accelerated apprenticeship programme which is aligned with the recognised apprenticeship standards that support the homebuilding sector in England.</a:t>
            </a:r>
          </a:p>
          <a:p>
            <a:r>
              <a:rPr lang="en-GB" sz="1200" kern="1200" dirty="0">
                <a:solidFill>
                  <a:schemeClr val="tx1"/>
                </a:solidFill>
                <a:effectLst/>
                <a:latin typeface="+mn-lt"/>
                <a:ea typeface="+mn-ea"/>
                <a:cs typeface="+mn-cs"/>
              </a:rPr>
              <a:t>The accelerated apprenticeships being delivered must be in one of the high-demand construction occupations within homebuilding. These are Bricklayer, Carpentry &amp; Joinery, Groundworker, Plasterer, Painter &amp; Decorator, Roofing Operative, Wall &amp; Floor Tiler.  This is not an exhaustive list and other homebuilding apprenticeship standards will be considered.</a:t>
            </a:r>
          </a:p>
          <a:p>
            <a:r>
              <a:rPr lang="en-GB" sz="1200" kern="1200" dirty="0">
                <a:solidFill>
                  <a:schemeClr val="tx1"/>
                </a:solidFill>
                <a:effectLst/>
                <a:latin typeface="+mn-lt"/>
                <a:ea typeface="+mn-ea"/>
                <a:cs typeface="+mn-cs"/>
              </a:rPr>
              <a:t>As is usual, the provider will be responsible for the recruitment, training and pastoral support of apprentices throughout the programme duration.</a:t>
            </a:r>
          </a:p>
          <a:p>
            <a:r>
              <a:rPr lang="en-GB" sz="1200" kern="1200" dirty="0">
                <a:solidFill>
                  <a:schemeClr val="tx1"/>
                </a:solidFill>
                <a:effectLst/>
                <a:latin typeface="+mn-lt"/>
                <a:ea typeface="+mn-ea"/>
                <a:cs typeface="+mn-cs"/>
              </a:rPr>
              <a:t>We would expect employers, training providers and apprentices to complete a comprehensive initial assessment prior to enrolment to ensure suitability to this more intense delivery model, and that the training plan is appropriately tailored to the learner and employer needs.</a:t>
            </a:r>
          </a:p>
          <a:p>
            <a:endParaRPr lang="en-GB" dirty="0"/>
          </a:p>
          <a:p>
            <a:endParaRPr lang="en-GB" dirty="0"/>
          </a:p>
        </p:txBody>
      </p:sp>
      <p:sp>
        <p:nvSpPr>
          <p:cNvPr id="4" name="Slide Number Placeholder 3"/>
          <p:cNvSpPr>
            <a:spLocks noGrp="1"/>
          </p:cNvSpPr>
          <p:nvPr>
            <p:ph type="sldNum" sz="quarter" idx="5"/>
          </p:nvPr>
        </p:nvSpPr>
        <p:spPr/>
        <p:txBody>
          <a:bodyPr/>
          <a:lstStyle/>
          <a:p>
            <a:fld id="{D8EAFE50-48CC-1542-BBB2-C5F7E554F6CB}" type="slidenum">
              <a:rPr lang="en-US" smtClean="0"/>
              <a:t>7</a:t>
            </a:fld>
            <a:endParaRPr lang="en-US"/>
          </a:p>
        </p:txBody>
      </p:sp>
    </p:spTree>
    <p:extLst>
      <p:ext uri="{BB962C8B-B14F-4D97-AF65-F5344CB8AC3E}">
        <p14:creationId xmlns:p14="http://schemas.microsoft.com/office/powerpoint/2010/main" val="3505543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EB3D1-C859-8EB4-F722-CAB825C52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71C39-71A2-9DE2-0180-3A8BBBDBE4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9D11E-DDC4-E402-C10B-1B595AB4D4AE}"/>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You will be expected to start your first cohort of apprentices on the new accelerated delivery model within 6-months of the Funding Agreement being signed.  </a:t>
            </a:r>
          </a:p>
          <a:p>
            <a:r>
              <a:rPr lang="en-GB" sz="1200" kern="1200" dirty="0">
                <a:solidFill>
                  <a:schemeClr val="tx1"/>
                </a:solidFill>
                <a:effectLst/>
                <a:latin typeface="+mn-lt"/>
                <a:ea typeface="+mn-ea"/>
                <a:cs typeface="+mn-cs"/>
              </a:rPr>
              <a:t>You will be committing to delivering accelerated apprenticeships for a minimum of 2 years, with a 3</a:t>
            </a:r>
            <a:r>
              <a:rPr lang="en-GB" sz="1200" kern="1200" baseline="30000" dirty="0">
                <a:solidFill>
                  <a:schemeClr val="tx1"/>
                </a:solidFill>
                <a:effectLst/>
                <a:latin typeface="+mn-lt"/>
                <a:ea typeface="+mn-ea"/>
                <a:cs typeface="+mn-cs"/>
              </a:rPr>
              <a:t>rd</a:t>
            </a:r>
            <a:r>
              <a:rPr lang="en-GB" sz="1200" kern="1200" dirty="0">
                <a:solidFill>
                  <a:schemeClr val="tx1"/>
                </a:solidFill>
                <a:effectLst/>
                <a:latin typeface="+mn-lt"/>
                <a:ea typeface="+mn-ea"/>
                <a:cs typeface="+mn-cs"/>
              </a:rPr>
              <a:t> year built into the agreement for the reporting of outcomes.</a:t>
            </a:r>
          </a:p>
          <a:p>
            <a:r>
              <a:rPr lang="en-GB" sz="1200" kern="1200" dirty="0">
                <a:solidFill>
                  <a:schemeClr val="tx1"/>
                </a:solidFill>
                <a:effectLst/>
                <a:latin typeface="+mn-lt"/>
                <a:ea typeface="+mn-ea"/>
                <a:cs typeface="+mn-cs"/>
              </a:rPr>
              <a:t>The aim is for each provider to commit to starting 42 accelerated apprentices a year for each of the 2 years. </a:t>
            </a:r>
          </a:p>
          <a:p>
            <a:endParaRPr lang="en-GB" dirty="0"/>
          </a:p>
          <a:p>
            <a:endParaRPr lang="en-GB" dirty="0"/>
          </a:p>
        </p:txBody>
      </p:sp>
      <p:sp>
        <p:nvSpPr>
          <p:cNvPr id="4" name="Slide Number Placeholder 3">
            <a:extLst>
              <a:ext uri="{FF2B5EF4-FFF2-40B4-BE49-F238E27FC236}">
                <a16:creationId xmlns:a16="http://schemas.microsoft.com/office/drawing/2014/main" id="{0EAA9AD7-9DD2-039B-E629-7C1F0DB09A79}"/>
              </a:ext>
            </a:extLst>
          </p:cNvPr>
          <p:cNvSpPr>
            <a:spLocks noGrp="1"/>
          </p:cNvSpPr>
          <p:nvPr>
            <p:ph type="sldNum" sz="quarter" idx="5"/>
          </p:nvPr>
        </p:nvSpPr>
        <p:spPr/>
        <p:txBody>
          <a:bodyPr/>
          <a:lstStyle/>
          <a:p>
            <a:fld id="{D8EAFE50-48CC-1542-BBB2-C5F7E554F6CB}" type="slidenum">
              <a:rPr lang="en-US" smtClean="0"/>
              <a:t>8</a:t>
            </a:fld>
            <a:endParaRPr lang="en-US"/>
          </a:p>
        </p:txBody>
      </p:sp>
    </p:spTree>
    <p:extLst>
      <p:ext uri="{BB962C8B-B14F-4D97-AF65-F5344CB8AC3E}">
        <p14:creationId xmlns:p14="http://schemas.microsoft.com/office/powerpoint/2010/main" val="159813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C4AE5-2390-97C5-BF02-39D4E73457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BBBA7-994D-BEDE-3805-4F73639AF2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0A48A-8772-6698-50B3-E32BC2775136}"/>
              </a:ext>
            </a:extLst>
          </p:cNvPr>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tx1"/>
                </a:solidFill>
                <a:effectLst/>
                <a:latin typeface="+mn-lt"/>
                <a:ea typeface="+mn-ea"/>
                <a:cs typeface="+mn-cs"/>
              </a:rPr>
              <a:t>Leanne will now cover CITB’s commitment to supporting providers.</a:t>
            </a:r>
            <a:endParaRPr lang="en-GB" sz="120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8D91A777-D94E-0803-403D-A861A95B409E}"/>
              </a:ext>
            </a:extLst>
          </p:cNvPr>
          <p:cNvSpPr>
            <a:spLocks noGrp="1"/>
          </p:cNvSpPr>
          <p:nvPr>
            <p:ph type="sldNum" sz="quarter" idx="5"/>
          </p:nvPr>
        </p:nvSpPr>
        <p:spPr/>
        <p:txBody>
          <a:bodyPr/>
          <a:lstStyle/>
          <a:p>
            <a:fld id="{D8EAFE50-48CC-1542-BBB2-C5F7E554F6CB}" type="slidenum">
              <a:rPr lang="en-US" smtClean="0"/>
              <a:t>9</a:t>
            </a:fld>
            <a:endParaRPr lang="en-US"/>
          </a:p>
        </p:txBody>
      </p:sp>
    </p:spTree>
    <p:extLst>
      <p:ext uri="{BB962C8B-B14F-4D97-AF65-F5344CB8AC3E}">
        <p14:creationId xmlns:p14="http://schemas.microsoft.com/office/powerpoint/2010/main" val="2823874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5BFFE-6DD7-36DF-BD5D-095CB7B04E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3A0640-4BC9-D4E0-8668-482685636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18DD4-31BF-6579-DE57-79ADC64AB31E}"/>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To be eligible to apply you will need to be;</a:t>
            </a:r>
          </a:p>
          <a:p>
            <a:r>
              <a:rPr lang="en-GB" sz="1200" kern="1200" dirty="0">
                <a:solidFill>
                  <a:schemeClr val="tx1"/>
                </a:solidFill>
                <a:effectLst/>
                <a:latin typeface="+mn-lt"/>
                <a:ea typeface="+mn-ea"/>
                <a:cs typeface="+mn-cs"/>
              </a:rPr>
              <a:t>Registered on the Apprenticeship Provider and Assessment Register, without any restrictions.</a:t>
            </a:r>
          </a:p>
          <a:p>
            <a:r>
              <a:rPr lang="en-GB" sz="1200" kern="1200" dirty="0">
                <a:solidFill>
                  <a:schemeClr val="tx1"/>
                </a:solidFill>
                <a:effectLst/>
                <a:latin typeface="+mn-lt"/>
                <a:ea typeface="+mn-ea"/>
                <a:cs typeface="+mn-cs"/>
              </a:rPr>
              <a:t>Have no significant concerns identified in recent DfE or ESFA audits.</a:t>
            </a:r>
          </a:p>
          <a:p>
            <a:r>
              <a:rPr lang="en-GB" sz="1200" kern="1200" dirty="0">
                <a:solidFill>
                  <a:schemeClr val="tx1"/>
                </a:solidFill>
                <a:effectLst/>
                <a:latin typeface="+mn-lt"/>
                <a:ea typeface="+mn-ea"/>
                <a:cs typeface="+mn-cs"/>
              </a:rPr>
              <a:t>An OFSTED rating of Good or Outstanding in overall effectiveness (or equivalent under new Report Cards).  If recently inspected under the new process, we would ask you to make available your latest report card to form part of the assessment process.</a:t>
            </a:r>
          </a:p>
          <a:p>
            <a:r>
              <a:rPr lang="en-GB" sz="1200" kern="1200" dirty="0">
                <a:solidFill>
                  <a:schemeClr val="tx1"/>
                </a:solidFill>
                <a:effectLst/>
                <a:latin typeface="+mn-lt"/>
                <a:ea typeface="+mn-ea"/>
                <a:cs typeface="+mn-cs"/>
              </a:rPr>
              <a:t>If you have received a ‘requires improvement’ rating, your application would still be considered if a recent monitoring visit report confirmed significant progress has been made in all areas of concern.</a:t>
            </a:r>
          </a:p>
          <a:p>
            <a:r>
              <a:rPr lang="en-GB" sz="1200" kern="1200" dirty="0">
                <a:solidFill>
                  <a:schemeClr val="tx1"/>
                </a:solidFill>
                <a:effectLst/>
                <a:latin typeface="+mn-lt"/>
                <a:ea typeface="+mn-ea"/>
                <a:cs typeface="+mn-cs"/>
              </a:rPr>
              <a:t>You must be able to deliver Construction Apprenticeship Qualifications at Level 2 and above. </a:t>
            </a:r>
          </a:p>
          <a:p>
            <a:r>
              <a:rPr lang="en-GB" sz="1200" kern="1200" dirty="0">
                <a:solidFill>
                  <a:schemeClr val="tx1"/>
                </a:solidFill>
                <a:effectLst/>
                <a:latin typeface="+mn-lt"/>
                <a:ea typeface="+mn-ea"/>
                <a:cs typeface="+mn-cs"/>
              </a:rPr>
              <a:t>And a note there about eligibility if you already have a live funded project under a separate CITB fund, providing there are no dependencies or crossover, you can still apply for this fund. </a:t>
            </a:r>
          </a:p>
          <a:p>
            <a:endParaRPr lang="en-GB" dirty="0"/>
          </a:p>
          <a:p>
            <a:endParaRPr lang="en-GB" dirty="0"/>
          </a:p>
        </p:txBody>
      </p:sp>
      <p:sp>
        <p:nvSpPr>
          <p:cNvPr id="4" name="Slide Number Placeholder 3">
            <a:extLst>
              <a:ext uri="{FF2B5EF4-FFF2-40B4-BE49-F238E27FC236}">
                <a16:creationId xmlns:a16="http://schemas.microsoft.com/office/drawing/2014/main" id="{34F1498B-E714-649F-EEB6-21608EF643F4}"/>
              </a:ext>
            </a:extLst>
          </p:cNvPr>
          <p:cNvSpPr>
            <a:spLocks noGrp="1"/>
          </p:cNvSpPr>
          <p:nvPr>
            <p:ph type="sldNum" sz="quarter" idx="5"/>
          </p:nvPr>
        </p:nvSpPr>
        <p:spPr/>
        <p:txBody>
          <a:bodyPr/>
          <a:lstStyle/>
          <a:p>
            <a:fld id="{D8EAFE50-48CC-1542-BBB2-C5F7E554F6CB}" type="slidenum">
              <a:rPr lang="en-US" smtClean="0"/>
              <a:t>10</a:t>
            </a:fld>
            <a:endParaRPr lang="en-US"/>
          </a:p>
        </p:txBody>
      </p:sp>
    </p:spTree>
    <p:extLst>
      <p:ext uri="{BB962C8B-B14F-4D97-AF65-F5344CB8AC3E}">
        <p14:creationId xmlns:p14="http://schemas.microsoft.com/office/powerpoint/2010/main" val="1137729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ster COVER">
    <p:spTree>
      <p:nvGrpSpPr>
        <p:cNvPr id="1" name=""/>
        <p:cNvGrpSpPr/>
        <p:nvPr/>
      </p:nvGrpSpPr>
      <p:grpSpPr>
        <a:xfrm>
          <a:off x="0" y="0"/>
          <a:ext cx="0" cy="0"/>
          <a:chOff x="0" y="0"/>
          <a:chExt cx="0" cy="0"/>
        </a:xfrm>
      </p:grpSpPr>
      <p:sp>
        <p:nvSpPr>
          <p:cNvPr id="8" name="Picture Placeholder 14"/>
          <p:cNvSpPr>
            <a:spLocks noGrp="1"/>
          </p:cNvSpPr>
          <p:nvPr>
            <p:ph type="pic" sz="quarter" idx="14"/>
          </p:nvPr>
        </p:nvSpPr>
        <p:spPr>
          <a:xfrm>
            <a:off x="0" y="2571752"/>
            <a:ext cx="9144000" cy="2571751"/>
          </a:xfrm>
          <a:prstGeom prst="rect">
            <a:avLst/>
          </a:prstGeom>
          <a:solidFill>
            <a:schemeClr val="tx2">
              <a:lumMod val="40000"/>
              <a:lumOff val="60000"/>
            </a:schemeClr>
          </a:solidFill>
        </p:spPr>
        <p:txBody>
          <a:bodyPr/>
          <a:lstStyle/>
          <a:p>
            <a:r>
              <a:rPr lang="en-US"/>
              <a:t>Click icon to add picture</a:t>
            </a:r>
          </a:p>
        </p:txBody>
      </p:sp>
      <p:sp>
        <p:nvSpPr>
          <p:cNvPr id="6" name="Title 4"/>
          <p:cNvSpPr>
            <a:spLocks noGrp="1"/>
          </p:cNvSpPr>
          <p:nvPr>
            <p:ph type="title" hasCustomPrompt="1"/>
          </p:nvPr>
        </p:nvSpPr>
        <p:spPr>
          <a:xfrm>
            <a:off x="295099" y="1050127"/>
            <a:ext cx="8453614" cy="773325"/>
          </a:xfrm>
          <a:prstGeom prst="rect">
            <a:avLst/>
          </a:prstGeom>
        </p:spPr>
        <p:txBody>
          <a:bodyPr tIns="0" bIns="0" anchor="b" anchorCtr="0"/>
          <a:lstStyle>
            <a:lvl1pPr>
              <a:lnSpc>
                <a:spcPct val="110000"/>
              </a:lnSpc>
              <a:defRPr sz="2800">
                <a:latin typeface="Arial" charset="0"/>
                <a:ea typeface="Arial" charset="0"/>
                <a:cs typeface="Arial" charset="0"/>
              </a:defRPr>
            </a:lvl1pPr>
          </a:lstStyle>
          <a:p>
            <a:r>
              <a:rPr lang="en-US"/>
              <a:t>Click to edit title style, Arial 28pt</a:t>
            </a:r>
          </a:p>
        </p:txBody>
      </p:sp>
      <p:sp>
        <p:nvSpPr>
          <p:cNvPr id="9" name="Text Placeholder 6"/>
          <p:cNvSpPr>
            <a:spLocks noGrp="1"/>
          </p:cNvSpPr>
          <p:nvPr>
            <p:ph type="body" sz="quarter" idx="11" hasCustomPrompt="1"/>
          </p:nvPr>
        </p:nvSpPr>
        <p:spPr>
          <a:xfrm>
            <a:off x="295100" y="1786877"/>
            <a:ext cx="3508375" cy="351235"/>
          </a:xfrm>
          <a:prstGeom prst="rect">
            <a:avLst/>
          </a:prstGeom>
        </p:spPr>
        <p:txBody>
          <a:bodyPr/>
          <a:lstStyle>
            <a:lvl1pPr marL="0" indent="0">
              <a:lnSpc>
                <a:spcPct val="110000"/>
              </a:lnSpc>
              <a:buFontTx/>
              <a:buNone/>
              <a:defRPr sz="2400">
                <a:solidFill>
                  <a:srgbClr val="B5BFC8"/>
                </a:solidFill>
                <a:latin typeface="Arial" charset="0"/>
                <a:ea typeface="Arial" charset="0"/>
                <a:cs typeface="Arial" charset="0"/>
              </a:defRPr>
            </a:lvl1pPr>
          </a:lstStyle>
          <a:p>
            <a:pPr lvl="0"/>
            <a:r>
              <a:rPr lang="en-US"/>
              <a:t>DD/MM/YYYY</a:t>
            </a:r>
          </a:p>
        </p:txBody>
      </p:sp>
    </p:spTree>
    <p:extLst>
      <p:ext uri="{BB962C8B-B14F-4D97-AF65-F5344CB8AC3E}">
        <p14:creationId xmlns:p14="http://schemas.microsoft.com/office/powerpoint/2010/main" val="166364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in List - Circ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71423" y="780547"/>
            <a:ext cx="7072352"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B1006E"/>
              </a:buClr>
              <a:buSzPct val="100000"/>
              <a:buFont typeface="Arial" charset="0"/>
              <a:buChar char="•"/>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a:t>Information can appear as a list, Arial 16pt.</a:t>
            </a:r>
            <a:br>
              <a:rPr lang="en-GB"/>
            </a:br>
            <a:r>
              <a:rPr lang="en-GB"/>
              <a:t>This template contains bullet points. </a:t>
            </a:r>
            <a:br>
              <a:rPr lang="en-GB"/>
            </a:br>
            <a:r>
              <a:rPr lang="en-GB"/>
              <a:t>If there is a lot of information, split across several slides rather than putting it all on one.</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3"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a:t>Click to edit title style, Arial 22pt, in </a:t>
            </a:r>
            <a:r>
              <a:rPr lang="en-US" err="1"/>
              <a:t>colour</a:t>
            </a:r>
            <a:endParaRPr lang="en-US"/>
          </a:p>
        </p:txBody>
      </p:sp>
    </p:spTree>
    <p:extLst>
      <p:ext uri="{BB962C8B-B14F-4D97-AF65-F5344CB8AC3E}">
        <p14:creationId xmlns:p14="http://schemas.microsoft.com/office/powerpoint/2010/main" val="66336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ain Lis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3475" y="780547"/>
            <a:ext cx="7080300"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00B0F0"/>
              </a:buClr>
              <a:buSzPct val="100000"/>
              <a:buFont typeface="+mj-lt"/>
              <a:buAutoNum type="arabicPeriod"/>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a:t>Information can appear as a list, Arial 16pt.</a:t>
            </a:r>
            <a:br>
              <a:rPr lang="en-GB"/>
            </a:br>
            <a:r>
              <a:rPr lang="en-GB"/>
              <a:t>This template contains numbered points.</a:t>
            </a:r>
            <a:br>
              <a:rPr lang="en-GB"/>
            </a:br>
            <a:r>
              <a:rPr lang="en-GB"/>
              <a:t>If there is a lot of information, split across several slides rather than putting it all on one. </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4"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a:t>Click to edit title style, Arial 24pt, in </a:t>
            </a:r>
            <a:r>
              <a:rPr lang="en-US" err="1"/>
              <a:t>colour</a:t>
            </a:r>
            <a:endParaRPr lang="en-US"/>
          </a:p>
        </p:txBody>
      </p:sp>
    </p:spTree>
    <p:extLst>
      <p:ext uri="{BB962C8B-B14F-4D97-AF65-F5344CB8AC3E}">
        <p14:creationId xmlns:p14="http://schemas.microsoft.com/office/powerpoint/2010/main" val="21240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Body ">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3472" y="780547"/>
            <a:ext cx="7067631" cy="3519992"/>
          </a:xfrm>
          <a:prstGeom prst="rect">
            <a:avLst/>
          </a:prstGeom>
        </p:spPr>
        <p:txBody>
          <a:bodyPr>
            <a:noAutofit/>
          </a:bodyPr>
          <a:lstStyle>
            <a:lvl1pPr marL="0" indent="0">
              <a:lnSpc>
                <a:spcPct val="100000"/>
              </a:lnSpc>
              <a:buFont typeface="Arial" charset="0"/>
              <a:buNone/>
              <a:defRPr sz="1600" baseline="0"/>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edit body copy text styles, Arial 16pt. All copy should be ranged left and hang from the first red horizontal &amp; first red vertical grid line.</a:t>
            </a:r>
            <a:br>
              <a:rPr lang="en-US"/>
            </a:br>
            <a:r>
              <a:rPr lang="en-GB"/>
              <a:t>Adjust the width of this text box so it is narrower and the lines look neater,     if required.</a:t>
            </a:r>
            <a:br>
              <a:rPr lang="en-GB"/>
            </a:br>
            <a:r>
              <a:rPr lang="en-US"/>
              <a:t>To highlight information, bold can be used, or use a </a:t>
            </a:r>
            <a:r>
              <a:rPr lang="en-US" err="1"/>
              <a:t>colour</a:t>
            </a:r>
            <a:r>
              <a:rPr lang="en-US"/>
              <a:t> to pull out important information. 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a:t>
            </a:r>
          </a:p>
          <a:p>
            <a:pPr lvl="0"/>
            <a:endParaRPr lang="en-US"/>
          </a:p>
        </p:txBody>
      </p:sp>
      <p:sp>
        <p:nvSpPr>
          <p:cNvPr id="4" name="Title 2"/>
          <p:cNvSpPr>
            <a:spLocks noGrp="1"/>
          </p:cNvSpPr>
          <p:nvPr>
            <p:ph type="title" hasCustomPrompt="1"/>
          </p:nvPr>
        </p:nvSpPr>
        <p:spPr>
          <a:xfrm>
            <a:off x="263294" y="298343"/>
            <a:ext cx="8485420" cy="373895"/>
          </a:xfrm>
          <a:prstGeom prst="rect">
            <a:avLst/>
          </a:prstGeom>
        </p:spPr>
        <p:txBody>
          <a:bodyPr/>
          <a:lstStyle>
            <a:lvl1pPr>
              <a:defRPr sz="2200">
                <a:solidFill>
                  <a:srgbClr val="B1006E"/>
                </a:solidFill>
              </a:defRPr>
            </a:lvl1pPr>
          </a:lstStyle>
          <a:p>
            <a:r>
              <a:rPr lang="en-US"/>
              <a:t>Click to edit title style, Arial 22pt, in </a:t>
            </a:r>
            <a:r>
              <a:rPr lang="en-US" err="1"/>
              <a:t>colour</a:t>
            </a:r>
            <a:endParaRPr lang="en-US"/>
          </a:p>
        </p:txBody>
      </p:sp>
    </p:spTree>
    <p:extLst>
      <p:ext uri="{BB962C8B-B14F-4D97-AF65-F5344CB8AC3E}">
        <p14:creationId xmlns:p14="http://schemas.microsoft.com/office/powerpoint/2010/main" val="213923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List - Circ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71423" y="780547"/>
            <a:ext cx="7072352"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B1006E"/>
              </a:buClr>
              <a:buSzPct val="100000"/>
              <a:buFont typeface="Arial" charset="0"/>
              <a:buChar char="•"/>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a:t>Information can appear as a list, Arial 16pt.</a:t>
            </a:r>
            <a:br>
              <a:rPr lang="en-GB"/>
            </a:br>
            <a:r>
              <a:rPr lang="en-GB"/>
              <a:t>This template contains bullet points. </a:t>
            </a:r>
            <a:br>
              <a:rPr lang="en-GB"/>
            </a:br>
            <a:r>
              <a:rPr lang="en-GB"/>
              <a:t>If there is a lot of information, split across several slides rather than putting it all on one.</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3"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a:t>Click to edit title style, Arial 22pt, in </a:t>
            </a:r>
            <a:r>
              <a:rPr lang="en-US" err="1"/>
              <a:t>colour</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Lis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3475" y="780547"/>
            <a:ext cx="7080300"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00B0F0"/>
              </a:buClr>
              <a:buSzPct val="100000"/>
              <a:buFont typeface="+mj-lt"/>
              <a:buAutoNum type="arabicPeriod"/>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a:t>Information can appear as a list, Arial 16pt.</a:t>
            </a:r>
            <a:br>
              <a:rPr lang="en-GB"/>
            </a:br>
            <a:r>
              <a:rPr lang="en-GB"/>
              <a:t>This template contains numbered points.</a:t>
            </a:r>
            <a:br>
              <a:rPr lang="en-GB"/>
            </a:br>
            <a:r>
              <a:rPr lang="en-GB"/>
              <a:t>If there is a lot of information, split across several slides rather than putting it all on one. </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4"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a:t>Click to edit title style, Arial 24pt, in </a:t>
            </a:r>
            <a:r>
              <a:rPr lang="en-US" err="1"/>
              <a:t>colour</a:t>
            </a:r>
            <a:endParaRPr lang="en-US"/>
          </a:p>
        </p:txBody>
      </p:sp>
    </p:spTree>
    <p:extLst>
      <p:ext uri="{BB962C8B-B14F-4D97-AF65-F5344CB8AC3E}">
        <p14:creationId xmlns:p14="http://schemas.microsoft.com/office/powerpoint/2010/main" val="112856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 Pictur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4562856"/>
          </a:xfrm>
          <a:prstGeom prst="rect">
            <a:avLst/>
          </a:prstGeom>
          <a:noFill/>
          <a:ln>
            <a:noFill/>
          </a:ln>
        </p:spPr>
        <p:txBody>
          <a:bodyPr anchor="t"/>
          <a:lstStyle>
            <a:lvl1pPr algn="ctr">
              <a:defRPr/>
            </a:lvl1p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Graph / Char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358775" y="844550"/>
            <a:ext cx="8389938" cy="3590290"/>
          </a:xfrm>
          <a:prstGeom prst="rect">
            <a:avLst/>
          </a:prstGeom>
        </p:spPr>
        <p:txBody>
          <a:bodyPr/>
          <a:lstStyle>
            <a:lvl1pPr>
              <a:defRPr sz="1600" baseline="0"/>
            </a:lvl1pPr>
          </a:lstStyle>
          <a:p>
            <a:pPr lvl="0"/>
            <a:r>
              <a:rPr lang="en-US"/>
              <a:t>Use this space to insert a graph, diagram or chart</a:t>
            </a:r>
            <a:endParaRPr lang="en-GB"/>
          </a:p>
        </p:txBody>
      </p:sp>
      <p:sp>
        <p:nvSpPr>
          <p:cNvPr id="8" name="Title 7"/>
          <p:cNvSpPr>
            <a:spLocks noGrp="1"/>
          </p:cNvSpPr>
          <p:nvPr>
            <p:ph type="title" hasCustomPrompt="1"/>
          </p:nvPr>
        </p:nvSpPr>
        <p:spPr>
          <a:xfrm>
            <a:off x="263293" y="306293"/>
            <a:ext cx="8485419" cy="373895"/>
          </a:xfrm>
          <a:prstGeom prst="rect">
            <a:avLst/>
          </a:prstGeom>
        </p:spPr>
        <p:txBody>
          <a:bodyPr/>
          <a:lstStyle>
            <a:lvl1pPr>
              <a:defRPr sz="2200">
                <a:solidFill>
                  <a:srgbClr val="B1006E"/>
                </a:solidFill>
              </a:defRPr>
            </a:lvl1pPr>
          </a:lstStyle>
          <a:p>
            <a:r>
              <a:rPr lang="en-US"/>
              <a:t>Click to edit title style, Arial 22pt, in </a:t>
            </a:r>
            <a:r>
              <a:rPr lang="en-US" err="1"/>
              <a:t>colour</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www.geograph.org.uk/photo/2548864" TargetMode="Externa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s://www.geograph.org.uk/photo/2548864" TargetMode="External"/><Relationship Id="rId3" Type="http://schemas.openxmlformats.org/officeDocument/2006/relationships/slideLayout" Target="../slideLayouts/slideLayout6.xml"/><Relationship Id="rId7" Type="http://schemas.openxmlformats.org/officeDocument/2006/relationships/image" Target="../media/image1.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alphaModFix amt="25000"/>
            <a:lum/>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a:fillRect/>
          </a:stretch>
        </a:blipFill>
        <a:effectLst/>
      </p:bgPr>
    </p:bg>
    <p:spTree>
      <p:nvGrpSpPr>
        <p:cNvPr id="1" name=""/>
        <p:cNvGrpSpPr/>
        <p:nvPr/>
      </p:nvGrpSpPr>
      <p:grpSpPr>
        <a:xfrm>
          <a:off x="0" y="0"/>
          <a:ext cx="0" cy="0"/>
          <a:chOff x="0" y="0"/>
          <a:chExt cx="0" cy="0"/>
        </a:xfrm>
      </p:grpSpPr>
      <p:pic>
        <p:nvPicPr>
          <p:cNvPr id="4" name="Picture 3" descr="Image result for citb logo"/>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7712447" y="294635"/>
            <a:ext cx="1105550" cy="429183"/>
          </a:xfrm>
          <a:prstGeom prst="rect">
            <a:avLst/>
          </a:prstGeom>
          <a:noFill/>
        </p:spPr>
      </p:pic>
    </p:spTree>
    <p:extLst>
      <p:ext uri="{BB962C8B-B14F-4D97-AF65-F5344CB8AC3E}">
        <p14:creationId xmlns:p14="http://schemas.microsoft.com/office/powerpoint/2010/main" val="10448612"/>
      </p:ext>
    </p:extLst>
  </p:cSld>
  <p:clrMap bg1="lt1" tx1="dk1" bg2="lt2" tx2="dk2" accent1="accent1" accent2="accent2" accent3="accent3" accent4="accent4" accent5="accent5" accent6="accent6" hlink="hlink" folHlink="folHlink"/>
  <p:sldLayoutIdLst>
    <p:sldLayoutId id="2147483715" r:id="rId1"/>
    <p:sldLayoutId id="2147483720" r:id="rId2"/>
    <p:sldLayoutId id="2147483721" r:id="rId3"/>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2" pos="249" userDrawn="1">
          <p15:clr>
            <a:srgbClr val="F26B43"/>
          </p15:clr>
        </p15:guide>
        <p15:guide id="4" orient="horz" pos="532" userDrawn="1">
          <p15:clr>
            <a:srgbClr val="F26B43"/>
          </p15:clr>
        </p15:guide>
        <p15:guide id="5" orient="horz" pos="1076" userDrawn="1">
          <p15:clr>
            <a:srgbClr val="F26B43"/>
          </p15:clr>
        </p15:guide>
        <p15:guide id="6" orient="horz" pos="1620" userDrawn="1">
          <p15:clr>
            <a:srgbClr val="F26B43"/>
          </p15:clr>
        </p15:guide>
        <p15:guide id="7" orient="horz" pos="2165" userDrawn="1">
          <p15:clr>
            <a:srgbClr val="F26B43"/>
          </p15:clr>
        </p15:guide>
        <p15:guide id="8" orient="horz" pos="2709" userDrawn="1">
          <p15:clr>
            <a:srgbClr val="F26B43"/>
          </p15:clr>
        </p15:guide>
        <p15:guide id="9" pos="4626" userDrawn="1">
          <p15:clr>
            <a:srgbClr val="F26B43"/>
          </p15:clr>
        </p15:guide>
        <p15:guide id="11" orient="horz" pos="463" userDrawn="1">
          <p15:clr>
            <a:srgbClr val="5ACBF0"/>
          </p15:clr>
        </p15:guide>
        <p15:guide id="12" orient="horz" pos="3003"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alphaModFix amt="25000"/>
            <a:lum/>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402159"/>
      </p:ext>
    </p:extLst>
  </p:cSld>
  <p:clrMap bg1="lt1" tx1="dk1" bg2="lt2" tx2="dk2" accent1="accent1" accent2="accent2" accent3="accent3" accent4="accent4" accent5="accent5" accent6="accent6" hlink="hlink" folHlink="folHlink"/>
  <p:sldLayoutIdLst>
    <p:sldLayoutId id="2147483701" r:id="rId1"/>
    <p:sldLayoutId id="2147483693" r:id="rId2"/>
    <p:sldLayoutId id="2147483702" r:id="rId3"/>
    <p:sldLayoutId id="2147483689" r:id="rId4"/>
    <p:sldLayoutId id="2147483697" r:id="rId5"/>
  </p:sldLayoutIdLst>
  <p:hf sldNum="0" hdr="0" dt="0"/>
  <p:txStyles>
    <p:titleStyle>
      <a:lvl1pPr algn="l" defTabSz="914377"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169196" algn="l" defTabSz="914377" rtl="0" eaLnBrk="1" latinLnBrk="0" hangingPunct="1">
        <a:lnSpc>
          <a:spcPct val="90000"/>
        </a:lnSpc>
        <a:spcBef>
          <a:spcPts val="1000"/>
        </a:spcBef>
        <a:buClr>
          <a:schemeClr val="accent5"/>
        </a:buClr>
        <a:buFont typeface="Arial" panose="020B0604020202020204" pitchFamily="34" charset="0"/>
        <a:buNone/>
        <a:defRPr sz="1800" kern="1200">
          <a:solidFill>
            <a:schemeClr val="tx1"/>
          </a:solidFill>
          <a:latin typeface="+mn-lt"/>
          <a:ea typeface="+mn-ea"/>
          <a:cs typeface="+mn-cs"/>
        </a:defRPr>
      </a:lvl1pPr>
      <a:lvl2pPr marL="685783"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2971"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160"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349"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5" pos="226" userDrawn="1">
          <p15:clr>
            <a:srgbClr val="F26B43"/>
          </p15:clr>
        </p15:guide>
        <p15:guide id="7" orient="horz" pos="372" userDrawn="1">
          <p15:clr>
            <a:srgbClr val="5ACBF0"/>
          </p15:clr>
        </p15:guide>
        <p15:guide id="8" orient="horz" pos="532" userDrawn="1">
          <p15:clr>
            <a:srgbClr val="F26B43"/>
          </p15:clr>
        </p15:guide>
        <p15:guide id="9" orient="horz" pos="1076" userDrawn="1">
          <p15:clr>
            <a:srgbClr val="F26B43"/>
          </p15:clr>
        </p15:guide>
        <p15:guide id="10" orient="horz" pos="1620" userDrawn="1">
          <p15:clr>
            <a:srgbClr val="F26B43"/>
          </p15:clr>
        </p15:guide>
        <p15:guide id="11" orient="horz" pos="2164" userDrawn="1">
          <p15:clr>
            <a:srgbClr val="F26B43"/>
          </p15:clr>
        </p15:guide>
        <p15:guide id="12" orient="horz" pos="2709" userDrawn="1">
          <p15:clr>
            <a:srgbClr val="F26B43"/>
          </p15:clr>
        </p15:guide>
        <p15:guide id="15" orient="horz" pos="3026" userDrawn="1">
          <p15:clr>
            <a:srgbClr val="5ACBF0"/>
          </p15:clr>
        </p15:guide>
        <p15:guide id="16" pos="462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itb.co.uk/funding-support/funding/funded-projects#commissioningopportuniti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286" y="672861"/>
            <a:ext cx="8453614" cy="1138080"/>
          </a:xfrm>
        </p:spPr>
        <p:txBody>
          <a:bodyPr lIns="91440" tIns="0" rIns="91440" bIns="0" anchor="b" anchorCtr="0"/>
          <a:lstStyle/>
          <a:p>
            <a:r>
              <a:rPr lang="en-GB" b="1" dirty="0">
                <a:solidFill>
                  <a:srgbClr val="002060"/>
                </a:solidFill>
                <a:latin typeface="Arial"/>
                <a:cs typeface="Arial"/>
              </a:rPr>
              <a:t>Accelerated Apprenticeship Programme</a:t>
            </a:r>
            <a:br>
              <a:rPr lang="en-GB" b="1" dirty="0">
                <a:solidFill>
                  <a:srgbClr val="002060"/>
                </a:solidFill>
                <a:latin typeface="Arial"/>
                <a:cs typeface="Arial"/>
              </a:rPr>
            </a:br>
            <a:r>
              <a:rPr lang="en-GB" sz="1800" b="1" dirty="0">
                <a:solidFill>
                  <a:srgbClr val="002060"/>
                </a:solidFill>
                <a:latin typeface="Arial"/>
                <a:cs typeface="Arial"/>
              </a:rPr>
              <a:t>[CITB’s Homebuilding Support Package]</a:t>
            </a:r>
            <a:br>
              <a:rPr lang="en-GB" sz="1800" b="1" dirty="0">
                <a:solidFill>
                  <a:srgbClr val="002060"/>
                </a:solidFill>
                <a:latin typeface="Arial"/>
                <a:cs typeface="Arial"/>
              </a:rPr>
            </a:br>
            <a:endParaRPr lang="en-GB" sz="1800" dirty="0">
              <a:solidFill>
                <a:srgbClr val="002060"/>
              </a:solidFill>
            </a:endParaRPr>
          </a:p>
        </p:txBody>
      </p:sp>
      <p:pic>
        <p:nvPicPr>
          <p:cNvPr id="6" name="Picture Placeholder 5" descr="Houses in an area">
            <a:extLst>
              <a:ext uri="{FF2B5EF4-FFF2-40B4-BE49-F238E27FC236}">
                <a16:creationId xmlns:a16="http://schemas.microsoft.com/office/drawing/2014/main" id="{85C7D1BD-B0D2-167A-375F-FB7BDC1E8532}"/>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87310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EBD05-3EB0-BC3C-2358-3988FC3BEB2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EC673AA-0BDF-241C-6CA7-32FDFF269125}"/>
              </a:ext>
            </a:extLst>
          </p:cNvPr>
          <p:cNvSpPr>
            <a:spLocks noGrp="1"/>
          </p:cNvSpPr>
          <p:nvPr>
            <p:ph type="body" sz="quarter" idx="10"/>
          </p:nvPr>
        </p:nvSpPr>
        <p:spPr>
          <a:xfrm>
            <a:off x="271423" y="780546"/>
            <a:ext cx="8477290" cy="4064609"/>
          </a:xfrm>
        </p:spPr>
        <p:txBody>
          <a:bodyPr lIns="91440" tIns="45720" rIns="91440" bIns="45720" numCol="1" anchor="t">
            <a:noAutofit/>
          </a:bodyPr>
          <a:lstStyle/>
          <a:p>
            <a:pPr marL="342265" indent="-342265"/>
            <a:r>
              <a:rPr lang="en-GB" sz="1400">
                <a:solidFill>
                  <a:srgbClr val="002060"/>
                </a:solidFill>
              </a:rPr>
              <a:t>To ensure the quality and consistency of training provision, eligibility criteria for providers applying for Accelerated Apprenticeship Programme funding include:</a:t>
            </a:r>
            <a:endParaRPr lang="en-GB" sz="1400">
              <a:solidFill>
                <a:srgbClr val="002060"/>
              </a:solidFill>
              <a:cs typeface="Arial"/>
            </a:endParaRPr>
          </a:p>
          <a:p>
            <a:pPr marL="539750" lvl="0" indent="-182245"/>
            <a:r>
              <a:rPr lang="en-GB" sz="1400" dirty="0">
                <a:solidFill>
                  <a:srgbClr val="002060"/>
                </a:solidFill>
              </a:rPr>
              <a:t>Registration on the Apprenticeship Provider and Assessment Register (APAR) without any restrictions.</a:t>
            </a:r>
            <a:endParaRPr lang="en-GB" sz="1400">
              <a:solidFill>
                <a:srgbClr val="002060"/>
              </a:solidFill>
              <a:cs typeface="Arial"/>
            </a:endParaRPr>
          </a:p>
          <a:p>
            <a:pPr marL="539750" lvl="0" indent="-182245"/>
            <a:r>
              <a:rPr lang="en-GB" sz="1400" dirty="0">
                <a:solidFill>
                  <a:srgbClr val="002060"/>
                </a:solidFill>
              </a:rPr>
              <a:t>No significant concerns identified in recent DfE or ESFA audits.</a:t>
            </a:r>
            <a:endParaRPr lang="en-GB" sz="1400">
              <a:solidFill>
                <a:srgbClr val="002060"/>
              </a:solidFill>
              <a:cs typeface="Arial"/>
            </a:endParaRPr>
          </a:p>
          <a:p>
            <a:pPr marL="539750" lvl="0" indent="-182245"/>
            <a:r>
              <a:rPr lang="en-GB" sz="1400" dirty="0">
                <a:solidFill>
                  <a:srgbClr val="002060"/>
                </a:solidFill>
              </a:rPr>
              <a:t>An Ofsted rating of ‘Good’ or ‘Outstanding’ in overall effectiveness (or equivalent report card)</a:t>
            </a:r>
            <a:endParaRPr lang="en-GB" sz="1400">
              <a:solidFill>
                <a:srgbClr val="002060"/>
              </a:solidFill>
              <a:cs typeface="Arial"/>
            </a:endParaRPr>
          </a:p>
          <a:p>
            <a:pPr marL="539750" lvl="0" indent="-182245"/>
            <a:r>
              <a:rPr lang="en-GB" sz="1400" dirty="0">
                <a:solidFill>
                  <a:srgbClr val="002060"/>
                </a:solidFill>
              </a:rPr>
              <a:t>Providers rated ‘Requires Improvement’ by Ofsted may be considered if a recent monitoring visit report confirms they have made significant progress in all areas of concern.</a:t>
            </a:r>
            <a:endParaRPr lang="en-GB" sz="1400">
              <a:solidFill>
                <a:srgbClr val="002060"/>
              </a:solidFill>
              <a:cs typeface="Arial"/>
            </a:endParaRPr>
          </a:p>
          <a:p>
            <a:pPr marL="539750" lvl="0" indent="-182563"/>
            <a:r>
              <a:rPr lang="en-GB" sz="1400" dirty="0">
                <a:solidFill>
                  <a:srgbClr val="002060"/>
                </a:solidFill>
              </a:rPr>
              <a:t>Ability to deliver construction qualifications at Level 2 and above.</a:t>
            </a:r>
            <a:endParaRPr lang="en-GB" sz="1400" b="1" dirty="0">
              <a:solidFill>
                <a:srgbClr val="002060"/>
              </a:solidFill>
            </a:endParaRPr>
          </a:p>
          <a:p>
            <a:pPr marL="342265" indent="-342265"/>
            <a:r>
              <a:rPr lang="en-GB" sz="1400">
                <a:solidFill>
                  <a:srgbClr val="002060"/>
                </a:solidFill>
              </a:rPr>
              <a:t>CITB registered businesses with a live project under a </a:t>
            </a:r>
            <a:r>
              <a:rPr lang="en-GB" sz="1400" u="sng">
                <a:solidFill>
                  <a:srgbClr val="002060"/>
                </a:solidFill>
              </a:rPr>
              <a:t>separate</a:t>
            </a:r>
            <a:r>
              <a:rPr lang="en-GB" sz="1400">
                <a:solidFill>
                  <a:srgbClr val="002060"/>
                </a:solidFill>
              </a:rPr>
              <a:t> CITB fund (e.g. Industry Impact Fund) are able to apply. </a:t>
            </a:r>
            <a:endParaRPr lang="en-GB" sz="1400">
              <a:solidFill>
                <a:srgbClr val="002060"/>
              </a:solidFill>
              <a:cs typeface="Arial"/>
            </a:endParaRPr>
          </a:p>
          <a:p>
            <a:endParaRPr lang="en-GB" dirty="0"/>
          </a:p>
        </p:txBody>
      </p:sp>
      <p:sp>
        <p:nvSpPr>
          <p:cNvPr id="3" name="Title 2">
            <a:extLst>
              <a:ext uri="{FF2B5EF4-FFF2-40B4-BE49-F238E27FC236}">
                <a16:creationId xmlns:a16="http://schemas.microsoft.com/office/drawing/2014/main" id="{B2A26C0E-D2C7-F413-7362-305893952637}"/>
              </a:ext>
            </a:extLst>
          </p:cNvPr>
          <p:cNvSpPr>
            <a:spLocks noGrp="1"/>
          </p:cNvSpPr>
          <p:nvPr>
            <p:ph type="title"/>
          </p:nvPr>
        </p:nvSpPr>
        <p:spPr/>
        <p:txBody>
          <a:bodyPr/>
          <a:lstStyle/>
          <a:p>
            <a:r>
              <a:rPr lang="en-GB" b="1"/>
              <a:t>Eligibility Criteria</a:t>
            </a:r>
          </a:p>
        </p:txBody>
      </p:sp>
    </p:spTree>
    <p:extLst>
      <p:ext uri="{BB962C8B-B14F-4D97-AF65-F5344CB8AC3E}">
        <p14:creationId xmlns:p14="http://schemas.microsoft.com/office/powerpoint/2010/main" val="337911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4A5C4-E3D9-F46F-9D0A-E5A6304397E0}"/>
              </a:ext>
            </a:extLst>
          </p:cNvPr>
          <p:cNvSpPr>
            <a:spLocks noGrp="1"/>
          </p:cNvSpPr>
          <p:nvPr>
            <p:ph type="body" sz="quarter" idx="10"/>
          </p:nvPr>
        </p:nvSpPr>
        <p:spPr>
          <a:xfrm>
            <a:off x="393561" y="1248268"/>
            <a:ext cx="7178028" cy="3540637"/>
          </a:xfrm>
        </p:spPr>
        <p:txBody>
          <a:bodyPr lIns="91440" tIns="45720" rIns="91440" bIns="45720" numCol="1" anchor="t">
            <a:noAutofit/>
          </a:bodyPr>
          <a:lstStyle/>
          <a:p>
            <a:pPr marL="342265" indent="-342265"/>
            <a:r>
              <a:rPr lang="en-GB" dirty="0">
                <a:solidFill>
                  <a:srgbClr val="002060"/>
                </a:solidFill>
              </a:rPr>
              <a:t>Overall, the Accelerated apprenticeship programmes will be responsible for delivering </a:t>
            </a:r>
            <a:r>
              <a:rPr lang="en-GB" b="1" dirty="0">
                <a:solidFill>
                  <a:srgbClr val="002060"/>
                </a:solidFill>
              </a:rPr>
              <a:t>1,680 accelerated apprenticeship starts</a:t>
            </a:r>
            <a:r>
              <a:rPr lang="en-GB" dirty="0">
                <a:solidFill>
                  <a:srgbClr val="002060"/>
                </a:solidFill>
              </a:rPr>
              <a:t>.</a:t>
            </a:r>
            <a:endParaRPr lang="en-GB" b="1" dirty="0">
              <a:solidFill>
                <a:srgbClr val="002060"/>
              </a:solidFill>
              <a:cs typeface="Arial" panose="020B0604020202020204"/>
            </a:endParaRPr>
          </a:p>
          <a:p>
            <a:pPr marL="342265" indent="-342265"/>
            <a:r>
              <a:rPr lang="en-GB" dirty="0">
                <a:solidFill>
                  <a:srgbClr val="002060"/>
                </a:solidFill>
              </a:rPr>
              <a:t>Each of the 20 CITB supported programmes will have the following targets:</a:t>
            </a:r>
            <a:endParaRPr lang="en-GB" dirty="0">
              <a:solidFill>
                <a:srgbClr val="002060"/>
              </a:solidFill>
              <a:cs typeface="Arial" panose="020B0604020202020204"/>
            </a:endParaRPr>
          </a:p>
          <a:p>
            <a:pPr marL="539750" lvl="0" indent="-182245"/>
            <a:r>
              <a:rPr lang="en-GB" dirty="0">
                <a:solidFill>
                  <a:srgbClr val="002060"/>
                </a:solidFill>
              </a:rPr>
              <a:t>Year 1: 42 accelerated apprenticeship starts</a:t>
            </a:r>
            <a:endParaRPr lang="en-GB" b="1" dirty="0">
              <a:solidFill>
                <a:srgbClr val="002060"/>
              </a:solidFill>
              <a:cs typeface="Arial" panose="020B0604020202020204"/>
            </a:endParaRPr>
          </a:p>
          <a:p>
            <a:pPr marL="539750" lvl="0" indent="-182245"/>
            <a:r>
              <a:rPr lang="en-GB" dirty="0">
                <a:solidFill>
                  <a:srgbClr val="002060"/>
                </a:solidFill>
              </a:rPr>
              <a:t>Year 2: 42 accelerated apprenticeship starts</a:t>
            </a:r>
          </a:p>
          <a:p>
            <a:pPr marL="539750" lvl="0" indent="-182245"/>
            <a:endParaRPr lang="en-GB" dirty="0">
              <a:solidFill>
                <a:srgbClr val="002060"/>
              </a:solidFill>
              <a:cs typeface="Arial" panose="020B0604020202020204"/>
            </a:endParaRPr>
          </a:p>
          <a:p>
            <a:pPr marL="342265" indent="-342265">
              <a:buFont typeface="Arial" panose="020B0604020202020204" pitchFamily="34" charset="0"/>
            </a:pPr>
            <a:endParaRPr lang="en-GB" dirty="0">
              <a:solidFill>
                <a:srgbClr val="000000"/>
              </a:solidFill>
              <a:latin typeface="+mj-lt"/>
            </a:endParaRPr>
          </a:p>
        </p:txBody>
      </p:sp>
      <p:sp>
        <p:nvSpPr>
          <p:cNvPr id="3" name="Title 2">
            <a:extLst>
              <a:ext uri="{FF2B5EF4-FFF2-40B4-BE49-F238E27FC236}">
                <a16:creationId xmlns:a16="http://schemas.microsoft.com/office/drawing/2014/main" id="{FD329E1B-5E71-3AFD-8F3B-CDDE4F1B33FF}"/>
              </a:ext>
            </a:extLst>
          </p:cNvPr>
          <p:cNvSpPr>
            <a:spLocks noGrp="1"/>
          </p:cNvSpPr>
          <p:nvPr>
            <p:ph type="title"/>
          </p:nvPr>
        </p:nvSpPr>
        <p:spPr>
          <a:xfrm>
            <a:off x="271245" y="300808"/>
            <a:ext cx="8477468" cy="373895"/>
          </a:xfrm>
        </p:spPr>
        <p:txBody>
          <a:bodyPr lIns="91440" tIns="45720" rIns="91440" bIns="45720" anchor="t"/>
          <a:lstStyle/>
          <a:p>
            <a:r>
              <a:rPr lang="en-GB" b="1"/>
              <a:t>Performance measurements</a:t>
            </a:r>
          </a:p>
        </p:txBody>
      </p:sp>
    </p:spTree>
    <p:extLst>
      <p:ext uri="{BB962C8B-B14F-4D97-AF65-F5344CB8AC3E}">
        <p14:creationId xmlns:p14="http://schemas.microsoft.com/office/powerpoint/2010/main" val="1154641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AB759F-876B-F74D-DC46-38D2C3DD4C61}"/>
              </a:ext>
            </a:extLst>
          </p:cNvPr>
          <p:cNvSpPr>
            <a:spLocks noGrp="1"/>
          </p:cNvSpPr>
          <p:nvPr>
            <p:ph type="body" sz="quarter" idx="10"/>
          </p:nvPr>
        </p:nvSpPr>
        <p:spPr>
          <a:xfrm>
            <a:off x="271423" y="780547"/>
            <a:ext cx="7072352" cy="4056644"/>
          </a:xfrm>
        </p:spPr>
        <p:txBody>
          <a:bodyPr lIns="91440" tIns="45720" rIns="91440" bIns="45720" numCol="1" anchor="t">
            <a:noAutofit/>
          </a:bodyPr>
          <a:lstStyle/>
          <a:p>
            <a:pPr marL="342265" indent="-342265"/>
            <a:r>
              <a:rPr lang="en-GB" sz="1400">
                <a:solidFill>
                  <a:srgbClr val="002060"/>
                </a:solidFill>
                <a:cs typeface="Arial"/>
              </a:rPr>
              <a:t>Through all 20 providers, the Accelerated apprenticeship programmes will be responsible for delivering </a:t>
            </a:r>
            <a:r>
              <a:rPr lang="en-GB" sz="1400" b="1">
                <a:solidFill>
                  <a:srgbClr val="002060"/>
                </a:solidFill>
                <a:cs typeface="Arial"/>
              </a:rPr>
              <a:t>1,680 accelerated apprenticeship starts</a:t>
            </a:r>
            <a:r>
              <a:rPr lang="en-GB" sz="1400">
                <a:solidFill>
                  <a:srgbClr val="002060"/>
                </a:solidFill>
                <a:cs typeface="Arial"/>
              </a:rPr>
              <a:t>.</a:t>
            </a:r>
          </a:p>
          <a:p>
            <a:pPr marL="342265" indent="-342265"/>
            <a:r>
              <a:rPr lang="en-GB" sz="1400">
                <a:solidFill>
                  <a:srgbClr val="002060"/>
                </a:solidFill>
                <a:cs typeface="Arial"/>
              </a:rPr>
              <a:t>To monitor progress and ensure accountability, the following Key Performance Indicators (KPIs), will be reported:</a:t>
            </a:r>
            <a:endParaRPr lang="en-GB" sz="1400">
              <a:cs typeface="Arial"/>
            </a:endParaRPr>
          </a:p>
          <a:p>
            <a:pPr marL="685165" lvl="1" indent="-168910"/>
            <a:r>
              <a:rPr lang="en-GB" sz="1300">
                <a:solidFill>
                  <a:srgbClr val="002060"/>
                </a:solidFill>
                <a:cs typeface="Arial"/>
              </a:rPr>
              <a:t>KPI 1: Number of apprentices enrolling onto an accelerated apprenticeship</a:t>
            </a:r>
            <a:r>
              <a:rPr lang="en-GB" sz="1300" b="1">
                <a:solidFill>
                  <a:srgbClr val="002060"/>
                </a:solidFill>
                <a:cs typeface="Arial"/>
              </a:rPr>
              <a:t> </a:t>
            </a:r>
            <a:endParaRPr lang="en-US" sz="1300">
              <a:cs typeface="Arial"/>
            </a:endParaRPr>
          </a:p>
          <a:p>
            <a:pPr marL="685165" lvl="1" indent="-168910"/>
            <a:r>
              <a:rPr lang="en-GB" sz="1300">
                <a:solidFill>
                  <a:srgbClr val="002060"/>
                </a:solidFill>
                <a:cs typeface="Arial"/>
              </a:rPr>
              <a:t>KPI 2: Apprenticeship retention rate</a:t>
            </a:r>
            <a:r>
              <a:rPr lang="en-GB" sz="1300" b="1">
                <a:solidFill>
                  <a:srgbClr val="002060"/>
                </a:solidFill>
                <a:cs typeface="Arial"/>
              </a:rPr>
              <a:t> </a:t>
            </a:r>
            <a:endParaRPr lang="en-US" sz="1300">
              <a:cs typeface="Arial"/>
            </a:endParaRPr>
          </a:p>
          <a:p>
            <a:pPr marL="685165" lvl="1" indent="-168910"/>
            <a:r>
              <a:rPr lang="en-GB" sz="1300">
                <a:solidFill>
                  <a:srgbClr val="002060"/>
                </a:solidFill>
                <a:cs typeface="Arial"/>
              </a:rPr>
              <a:t>KPI 3: Percentage of apprentices completing an accelerated apprenticeship – Target: 65% rising to 70% for year 2 starts%</a:t>
            </a:r>
            <a:r>
              <a:rPr lang="en-GB" sz="1300" b="1">
                <a:solidFill>
                  <a:srgbClr val="002060"/>
                </a:solidFill>
                <a:cs typeface="Arial"/>
              </a:rPr>
              <a:t> </a:t>
            </a:r>
            <a:endParaRPr lang="en-US" sz="1300">
              <a:cs typeface="Arial"/>
            </a:endParaRPr>
          </a:p>
          <a:p>
            <a:pPr marL="685165" lvl="1" indent="-168910"/>
            <a:r>
              <a:rPr lang="en-GB" sz="1300">
                <a:solidFill>
                  <a:srgbClr val="002060"/>
                </a:solidFill>
                <a:cs typeface="Arial"/>
              </a:rPr>
              <a:t>KPI 4: Percentage of apprentices progressing into employment/retained in the construction industry – Target: 83%</a:t>
            </a:r>
            <a:r>
              <a:rPr lang="en-GB" sz="1300" b="1">
                <a:solidFill>
                  <a:srgbClr val="002060"/>
                </a:solidFill>
                <a:cs typeface="Arial"/>
              </a:rPr>
              <a:t> </a:t>
            </a:r>
            <a:endParaRPr lang="en-US" sz="1300">
              <a:cs typeface="Arial"/>
            </a:endParaRPr>
          </a:p>
          <a:p>
            <a:pPr marL="685165" lvl="1" indent="-168910"/>
            <a:r>
              <a:rPr lang="en-GB" sz="1300">
                <a:solidFill>
                  <a:srgbClr val="002060"/>
                </a:solidFill>
                <a:cs typeface="Arial"/>
              </a:rPr>
              <a:t>KPI 5: Number of withdrawals</a:t>
            </a:r>
            <a:r>
              <a:rPr lang="en-GB" sz="1300" b="1">
                <a:solidFill>
                  <a:srgbClr val="002060"/>
                </a:solidFill>
                <a:cs typeface="Arial"/>
              </a:rPr>
              <a:t> </a:t>
            </a:r>
            <a:endParaRPr lang="en-US" sz="1300">
              <a:cs typeface="Arial"/>
            </a:endParaRPr>
          </a:p>
          <a:p>
            <a:pPr marL="685165" lvl="1" indent="-168910"/>
            <a:r>
              <a:rPr lang="en-GB" sz="1300">
                <a:solidFill>
                  <a:srgbClr val="002060"/>
                </a:solidFill>
                <a:cs typeface="Arial"/>
              </a:rPr>
              <a:t>KPI 6: Apprenticeship completion rate </a:t>
            </a:r>
            <a:r>
              <a:rPr lang="en-GB">
                <a:solidFill>
                  <a:srgbClr val="002060"/>
                </a:solidFill>
                <a:cs typeface="Arial"/>
              </a:rPr>
              <a:t> </a:t>
            </a:r>
            <a:r>
              <a:rPr lang="en-GB" b="1">
                <a:solidFill>
                  <a:srgbClr val="002060"/>
                </a:solidFill>
                <a:cs typeface="Arial"/>
              </a:rPr>
              <a:t> </a:t>
            </a:r>
            <a:endParaRPr lang="en-US">
              <a:cs typeface="Arial"/>
            </a:endParaRPr>
          </a:p>
          <a:p>
            <a:pPr marL="685165" lvl="1" indent="-168910"/>
            <a:r>
              <a:rPr lang="en-GB" sz="1300">
                <a:solidFill>
                  <a:srgbClr val="002060"/>
                </a:solidFill>
                <a:cs typeface="Arial"/>
              </a:rPr>
              <a:t>KPI 7: Number of apprentices passed their planned end date</a:t>
            </a:r>
            <a:r>
              <a:rPr lang="en-GB" sz="1300" b="1">
                <a:solidFill>
                  <a:srgbClr val="002060"/>
                </a:solidFill>
                <a:cs typeface="Arial"/>
              </a:rPr>
              <a:t> </a:t>
            </a:r>
            <a:endParaRPr lang="en-US" sz="1300">
              <a:cs typeface="Arial"/>
            </a:endParaRPr>
          </a:p>
          <a:p>
            <a:pPr marL="356870" indent="-356870"/>
            <a:r>
              <a:rPr lang="en-GB" sz="1400">
                <a:solidFill>
                  <a:srgbClr val="002060"/>
                </a:solidFill>
                <a:cs typeface="Arial"/>
              </a:rPr>
              <a:t> KPIs are expected to be reported for 3 full years from the commencement of the 1</a:t>
            </a:r>
            <a:r>
              <a:rPr lang="en-GB" sz="900" baseline="30000">
                <a:solidFill>
                  <a:srgbClr val="002060"/>
                </a:solidFill>
                <a:cs typeface="Arial"/>
              </a:rPr>
              <a:t>st</a:t>
            </a:r>
            <a:r>
              <a:rPr lang="en-GB" sz="1400">
                <a:solidFill>
                  <a:srgbClr val="002060"/>
                </a:solidFill>
                <a:cs typeface="Arial"/>
              </a:rPr>
              <a:t> cohort</a:t>
            </a:r>
            <a:endParaRPr lang="en-US"/>
          </a:p>
        </p:txBody>
      </p:sp>
      <p:sp>
        <p:nvSpPr>
          <p:cNvPr id="3" name="Title 2">
            <a:extLst>
              <a:ext uri="{FF2B5EF4-FFF2-40B4-BE49-F238E27FC236}">
                <a16:creationId xmlns:a16="http://schemas.microsoft.com/office/drawing/2014/main" id="{53F52C20-DA8E-F0DE-AA71-2DB985C0D437}"/>
              </a:ext>
            </a:extLst>
          </p:cNvPr>
          <p:cNvSpPr>
            <a:spLocks noGrp="1"/>
          </p:cNvSpPr>
          <p:nvPr>
            <p:ph type="title"/>
          </p:nvPr>
        </p:nvSpPr>
        <p:spPr/>
        <p:txBody>
          <a:bodyPr lIns="91440" tIns="45720" rIns="91440" bIns="45720" anchor="t"/>
          <a:lstStyle/>
          <a:p>
            <a:r>
              <a:rPr lang="en-US">
                <a:cs typeface="Arial"/>
              </a:rPr>
              <a:t>Performance Measurements</a:t>
            </a:r>
            <a:endParaRPr lang="en-US"/>
          </a:p>
        </p:txBody>
      </p:sp>
    </p:spTree>
    <p:extLst>
      <p:ext uri="{BB962C8B-B14F-4D97-AF65-F5344CB8AC3E}">
        <p14:creationId xmlns:p14="http://schemas.microsoft.com/office/powerpoint/2010/main" val="15585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A11B9-F885-EB53-07FC-6D0DC2325DC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A27FE4-A509-66C4-47BA-74E54710F267}"/>
              </a:ext>
            </a:extLst>
          </p:cNvPr>
          <p:cNvSpPr>
            <a:spLocks noGrp="1"/>
          </p:cNvSpPr>
          <p:nvPr>
            <p:ph type="body" sz="quarter" idx="10"/>
          </p:nvPr>
        </p:nvSpPr>
        <p:spPr>
          <a:xfrm>
            <a:off x="271422" y="780547"/>
            <a:ext cx="8567777" cy="4064610"/>
          </a:xfrm>
        </p:spPr>
        <p:txBody>
          <a:bodyPr lIns="91440" tIns="45720" rIns="91440" bIns="45720" numCol="1" anchor="t">
            <a:noAutofit/>
          </a:bodyPr>
          <a:lstStyle/>
          <a:p>
            <a:pPr marL="342265" indent="-342265"/>
            <a:r>
              <a:rPr lang="en-GB" sz="1400">
                <a:solidFill>
                  <a:srgbClr val="002060"/>
                </a:solidFill>
              </a:rPr>
              <a:t>Each provider can apply for up to </a:t>
            </a:r>
            <a:r>
              <a:rPr lang="en-GB" sz="1400" b="1">
                <a:solidFill>
                  <a:srgbClr val="002060"/>
                </a:solidFill>
              </a:rPr>
              <a:t>£33,625.  </a:t>
            </a:r>
            <a:endParaRPr lang="en-US"/>
          </a:p>
          <a:p>
            <a:pPr marL="342265" indent="-342265"/>
            <a:r>
              <a:rPr lang="en-GB" sz="1400">
                <a:solidFill>
                  <a:srgbClr val="002060"/>
                </a:solidFill>
              </a:rPr>
              <a:t>This budget is intended to support initial set-up costs such as:</a:t>
            </a:r>
            <a:endParaRPr lang="en-GB" sz="1400" b="1">
              <a:solidFill>
                <a:srgbClr val="002060"/>
              </a:solidFill>
              <a:cs typeface="Arial" panose="020B0604020202020204"/>
            </a:endParaRPr>
          </a:p>
          <a:p>
            <a:pPr marL="539750" indent="-182245"/>
            <a:r>
              <a:rPr lang="en-GB" sz="1400">
                <a:solidFill>
                  <a:srgbClr val="002060"/>
                </a:solidFill>
              </a:rPr>
              <a:t>Curriculum adaptation and planning for accelerated delivery</a:t>
            </a:r>
            <a:endParaRPr lang="en-GB" sz="1400" b="1">
              <a:solidFill>
                <a:srgbClr val="002060"/>
              </a:solidFill>
              <a:cs typeface="Arial" panose="020B0604020202020204"/>
            </a:endParaRPr>
          </a:p>
          <a:p>
            <a:pPr marL="539750" indent="-182245"/>
            <a:r>
              <a:rPr lang="en-GB" sz="1400">
                <a:solidFill>
                  <a:srgbClr val="002060"/>
                </a:solidFill>
              </a:rPr>
              <a:t>Staff training and development</a:t>
            </a:r>
            <a:endParaRPr lang="en-GB" sz="1400" b="1">
              <a:solidFill>
                <a:srgbClr val="002060"/>
              </a:solidFill>
              <a:cs typeface="Arial" panose="020B0604020202020204"/>
            </a:endParaRPr>
          </a:p>
          <a:p>
            <a:pPr marL="539750" indent="-182245"/>
            <a:r>
              <a:rPr lang="en-GB" sz="1400">
                <a:solidFill>
                  <a:srgbClr val="002060"/>
                </a:solidFill>
              </a:rPr>
              <a:t>Marketing and learner recruitment activity</a:t>
            </a:r>
            <a:endParaRPr lang="en-GB" sz="1400" b="1">
              <a:solidFill>
                <a:srgbClr val="002060"/>
              </a:solidFill>
              <a:cs typeface="Arial" panose="020B0604020202020204"/>
            </a:endParaRPr>
          </a:p>
          <a:p>
            <a:pPr marL="539750" indent="-182245"/>
            <a:r>
              <a:rPr lang="en-GB" sz="1400">
                <a:solidFill>
                  <a:srgbClr val="002060"/>
                </a:solidFill>
              </a:rPr>
              <a:t>Minor equipment or learning resource needs (non-capital)</a:t>
            </a:r>
            <a:endParaRPr lang="en-GB" sz="1400" b="1">
              <a:solidFill>
                <a:srgbClr val="002060"/>
              </a:solidFill>
              <a:cs typeface="Arial" panose="020B0604020202020204"/>
            </a:endParaRPr>
          </a:p>
          <a:p>
            <a:pPr marL="342265" indent="-342265"/>
            <a:r>
              <a:rPr lang="en-GB" sz="1400">
                <a:solidFill>
                  <a:srgbClr val="002060"/>
                </a:solidFill>
              </a:rPr>
              <a:t>Apprenticeship funding will be generated via the government’s apprenticeship funding model.</a:t>
            </a:r>
            <a:endParaRPr lang="en-GB" sz="1400" b="1">
              <a:solidFill>
                <a:srgbClr val="002060"/>
              </a:solidFill>
              <a:cs typeface="Arial" panose="020B0604020202020204"/>
            </a:endParaRPr>
          </a:p>
          <a:p>
            <a:pPr marL="342265" indent="-342265"/>
            <a:r>
              <a:rPr lang="en-GB" sz="1400">
                <a:solidFill>
                  <a:srgbClr val="002060"/>
                </a:solidFill>
              </a:rPr>
              <a:t>CITB registered employers will have access to the full range of CITB grants, such as apprenticeship grants and travel to train. The CITB apprenticeship grant will be reduced to take into account the shorter duration of the apprenticeship programme. </a:t>
            </a:r>
            <a:endParaRPr lang="en-GB" sz="1400">
              <a:solidFill>
                <a:srgbClr val="002060"/>
              </a:solidFill>
              <a:cs typeface="Arial"/>
            </a:endParaRPr>
          </a:p>
          <a:p>
            <a:pPr marL="342265" indent="-342265"/>
            <a:r>
              <a:rPr lang="en-GB" sz="1400">
                <a:solidFill>
                  <a:srgbClr val="002060"/>
                </a:solidFill>
              </a:rPr>
              <a:t>The programme will also be evaluated and the provider must support CITB in all the evaluation work.</a:t>
            </a:r>
            <a:endParaRPr lang="en-GB" sz="1400">
              <a:solidFill>
                <a:srgbClr val="002060"/>
              </a:solidFill>
              <a:cs typeface="Arial"/>
            </a:endParaRPr>
          </a:p>
        </p:txBody>
      </p:sp>
      <p:sp>
        <p:nvSpPr>
          <p:cNvPr id="3" name="Title 2">
            <a:extLst>
              <a:ext uri="{FF2B5EF4-FFF2-40B4-BE49-F238E27FC236}">
                <a16:creationId xmlns:a16="http://schemas.microsoft.com/office/drawing/2014/main" id="{C130C6A3-1345-5D76-9E69-DE89C7177625}"/>
              </a:ext>
            </a:extLst>
          </p:cNvPr>
          <p:cNvSpPr>
            <a:spLocks noGrp="1"/>
          </p:cNvSpPr>
          <p:nvPr>
            <p:ph type="title"/>
          </p:nvPr>
        </p:nvSpPr>
        <p:spPr/>
        <p:txBody>
          <a:bodyPr/>
          <a:lstStyle/>
          <a:p>
            <a:r>
              <a:rPr lang="en-GB" b="1"/>
              <a:t>Funding Model</a:t>
            </a:r>
          </a:p>
        </p:txBody>
      </p:sp>
    </p:spTree>
    <p:extLst>
      <p:ext uri="{BB962C8B-B14F-4D97-AF65-F5344CB8AC3E}">
        <p14:creationId xmlns:p14="http://schemas.microsoft.com/office/powerpoint/2010/main" val="294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680D3F-6E04-9517-D682-C75C77F343E2}"/>
              </a:ext>
            </a:extLst>
          </p:cNvPr>
          <p:cNvSpPr>
            <a:spLocks noGrp="1"/>
          </p:cNvSpPr>
          <p:nvPr>
            <p:ph type="body" sz="quarter" idx="10"/>
          </p:nvPr>
        </p:nvSpPr>
        <p:spPr/>
        <p:txBody>
          <a:bodyPr lIns="91440" tIns="45720" rIns="91440" bIns="45720" numCol="1" anchor="t">
            <a:noAutofit/>
          </a:bodyPr>
          <a:lstStyle/>
          <a:p>
            <a:pPr marL="342265" indent="-342265"/>
            <a:r>
              <a:rPr lang="en-GB" sz="1500">
                <a:solidFill>
                  <a:srgbClr val="002060"/>
                </a:solidFill>
                <a:cs typeface="Arial"/>
              </a:rPr>
              <a:t>Tranche 1 – Initial 5 regions</a:t>
            </a:r>
          </a:p>
          <a:p>
            <a:pPr marL="685165" lvl="1" indent="-168910">
              <a:buFont typeface="Arial" charset="0"/>
              <a:buChar char="•"/>
            </a:pPr>
            <a:r>
              <a:rPr lang="en-GB" sz="1500" b="1">
                <a:solidFill>
                  <a:srgbClr val="002060"/>
                </a:solidFill>
                <a:cs typeface="Arial"/>
              </a:rPr>
              <a:t>Wednesday 3</a:t>
            </a:r>
            <a:r>
              <a:rPr lang="en-GB" sz="1500" b="1" baseline="30000">
                <a:solidFill>
                  <a:srgbClr val="002060"/>
                </a:solidFill>
                <a:cs typeface="Arial"/>
              </a:rPr>
              <a:t>rd</a:t>
            </a:r>
            <a:r>
              <a:rPr lang="en-GB" sz="1500" b="1">
                <a:solidFill>
                  <a:srgbClr val="002060"/>
                </a:solidFill>
                <a:cs typeface="Arial"/>
              </a:rPr>
              <a:t> June 11.00am</a:t>
            </a:r>
            <a:r>
              <a:rPr lang="en-GB" sz="1500">
                <a:solidFill>
                  <a:srgbClr val="002060"/>
                </a:solidFill>
                <a:cs typeface="Arial"/>
              </a:rPr>
              <a:t> launch webinar</a:t>
            </a:r>
          </a:p>
          <a:p>
            <a:pPr marL="685165" lvl="1" indent="-168910">
              <a:buFont typeface="Arial" charset="0"/>
              <a:buChar char="•"/>
            </a:pPr>
            <a:r>
              <a:rPr lang="en-GB" sz="1500" b="1">
                <a:solidFill>
                  <a:srgbClr val="002060"/>
                </a:solidFill>
                <a:cs typeface="Arial"/>
              </a:rPr>
              <a:t>Thursday 4</a:t>
            </a:r>
            <a:r>
              <a:rPr lang="en-GB" sz="1500" b="1" baseline="30000">
                <a:solidFill>
                  <a:srgbClr val="002060"/>
                </a:solidFill>
                <a:cs typeface="Arial"/>
              </a:rPr>
              <a:t>th</a:t>
            </a:r>
            <a:r>
              <a:rPr lang="en-GB" sz="1500" b="1">
                <a:solidFill>
                  <a:srgbClr val="002060"/>
                </a:solidFill>
                <a:cs typeface="Arial"/>
              </a:rPr>
              <a:t> June  </a:t>
            </a:r>
            <a:r>
              <a:rPr lang="en-GB" sz="1500">
                <a:solidFill>
                  <a:srgbClr val="002060"/>
                </a:solidFill>
                <a:cs typeface="Arial"/>
              </a:rPr>
              <a:t>Fund launches for applications</a:t>
            </a:r>
          </a:p>
          <a:p>
            <a:pPr marL="685165" lvl="1" indent="-168910">
              <a:buFont typeface="Arial" charset="0"/>
              <a:buChar char="•"/>
            </a:pPr>
            <a:r>
              <a:rPr lang="en-GB" sz="1500" b="1">
                <a:solidFill>
                  <a:srgbClr val="002060"/>
                </a:solidFill>
                <a:cs typeface="Arial"/>
              </a:rPr>
              <a:t>Thursday 9</a:t>
            </a:r>
            <a:r>
              <a:rPr lang="en-GB" sz="1500" b="1" baseline="30000">
                <a:solidFill>
                  <a:srgbClr val="002060"/>
                </a:solidFill>
                <a:cs typeface="Arial"/>
              </a:rPr>
              <a:t>th</a:t>
            </a:r>
            <a:r>
              <a:rPr lang="en-GB" sz="1500" b="1">
                <a:solidFill>
                  <a:srgbClr val="002060"/>
                </a:solidFill>
                <a:cs typeface="Arial"/>
              </a:rPr>
              <a:t> July  </a:t>
            </a:r>
            <a:r>
              <a:rPr lang="en-GB" sz="1500">
                <a:solidFill>
                  <a:srgbClr val="002060"/>
                </a:solidFill>
                <a:cs typeface="Arial"/>
              </a:rPr>
              <a:t>Application window closes</a:t>
            </a:r>
          </a:p>
          <a:p>
            <a:pPr marL="685165" lvl="1" indent="-168910">
              <a:buFont typeface="Arial" charset="0"/>
              <a:buChar char="•"/>
            </a:pPr>
            <a:r>
              <a:rPr lang="en-GB" sz="1500" b="1">
                <a:solidFill>
                  <a:srgbClr val="002060"/>
                </a:solidFill>
                <a:cs typeface="Arial"/>
              </a:rPr>
              <a:t>10-24 July</a:t>
            </a:r>
            <a:r>
              <a:rPr lang="en-GB" sz="1500">
                <a:solidFill>
                  <a:srgbClr val="002060"/>
                </a:solidFill>
                <a:cs typeface="Arial"/>
              </a:rPr>
              <a:t> evaluation </a:t>
            </a:r>
            <a:r>
              <a:rPr lang="en-GB" sz="1500" err="1">
                <a:solidFill>
                  <a:srgbClr val="002060"/>
                </a:solidFill>
                <a:cs typeface="Arial"/>
              </a:rPr>
              <a:t>perio</a:t>
            </a:r>
            <a:r>
              <a:rPr lang="en-GB" sz="1500">
                <a:solidFill>
                  <a:srgbClr val="002060"/>
                </a:solidFill>
                <a:cs typeface="Arial"/>
              </a:rPr>
              <a:t>d</a:t>
            </a:r>
          </a:p>
          <a:p>
            <a:pPr marL="685165" lvl="1" indent="-168910">
              <a:buFont typeface="Arial" charset="0"/>
              <a:buChar char="•"/>
            </a:pPr>
            <a:r>
              <a:rPr lang="en-GB" sz="1500" b="1">
                <a:solidFill>
                  <a:srgbClr val="002060"/>
                </a:solidFill>
                <a:cs typeface="Arial"/>
              </a:rPr>
              <a:t>30th July</a:t>
            </a:r>
            <a:r>
              <a:rPr lang="en-GB" sz="1500">
                <a:solidFill>
                  <a:srgbClr val="002060"/>
                </a:solidFill>
                <a:cs typeface="Arial"/>
              </a:rPr>
              <a:t> Decision emails issued</a:t>
            </a:r>
          </a:p>
          <a:p>
            <a:pPr marL="685165" lvl="1" indent="-168910">
              <a:buFont typeface="Arial" charset="0"/>
              <a:buChar char="•"/>
            </a:pPr>
            <a:r>
              <a:rPr lang="en-GB" sz="1500" b="1">
                <a:solidFill>
                  <a:srgbClr val="002060"/>
                </a:solidFill>
                <a:cs typeface="Arial"/>
              </a:rPr>
              <a:t>1st September</a:t>
            </a:r>
            <a:r>
              <a:rPr lang="en-GB" sz="1500">
                <a:solidFill>
                  <a:srgbClr val="002060"/>
                </a:solidFill>
                <a:cs typeface="Arial"/>
              </a:rPr>
              <a:t> Contracts commence</a:t>
            </a:r>
          </a:p>
          <a:p>
            <a:pPr marL="516255" lvl="1" indent="0">
              <a:buNone/>
            </a:pPr>
            <a:endParaRPr lang="en-GB" sz="1500">
              <a:solidFill>
                <a:srgbClr val="002060"/>
              </a:solidFill>
              <a:cs typeface="Arial"/>
            </a:endParaRPr>
          </a:p>
          <a:p>
            <a:pPr marL="342265" indent="-342265"/>
            <a:r>
              <a:rPr lang="en-GB" sz="1500">
                <a:solidFill>
                  <a:srgbClr val="002060"/>
                </a:solidFill>
                <a:cs typeface="Arial"/>
              </a:rPr>
              <a:t>Provisional future tranches</a:t>
            </a:r>
          </a:p>
          <a:p>
            <a:pPr marL="685165" lvl="1" indent="-168910"/>
            <a:r>
              <a:rPr lang="en-GB" sz="1500">
                <a:solidFill>
                  <a:srgbClr val="002060"/>
                </a:solidFill>
                <a:cs typeface="Arial"/>
              </a:rPr>
              <a:t>Tranche 2 – Next 5 regions - early 2027</a:t>
            </a:r>
          </a:p>
          <a:p>
            <a:pPr marL="685165" lvl="1" indent="-168910"/>
            <a:r>
              <a:rPr lang="en-GB" sz="1500">
                <a:solidFill>
                  <a:srgbClr val="002060"/>
                </a:solidFill>
                <a:cs typeface="Arial"/>
              </a:rPr>
              <a:t>Tranche 3 – Next 5 regions - early 2028</a:t>
            </a:r>
          </a:p>
          <a:p>
            <a:pPr marL="685165" lvl="1" indent="-168910"/>
            <a:r>
              <a:rPr lang="en-GB" sz="1500">
                <a:solidFill>
                  <a:srgbClr val="002060"/>
                </a:solidFill>
                <a:cs typeface="Arial"/>
              </a:rPr>
              <a:t>Tranche 4 – Final 5 regions - early 2029</a:t>
            </a:r>
          </a:p>
        </p:txBody>
      </p:sp>
      <p:sp>
        <p:nvSpPr>
          <p:cNvPr id="3" name="Title 2">
            <a:extLst>
              <a:ext uri="{FF2B5EF4-FFF2-40B4-BE49-F238E27FC236}">
                <a16:creationId xmlns:a16="http://schemas.microsoft.com/office/drawing/2014/main" id="{AA084F25-7BE2-F7B9-7409-CF4EB1E1DCB8}"/>
              </a:ext>
            </a:extLst>
          </p:cNvPr>
          <p:cNvSpPr>
            <a:spLocks noGrp="1"/>
          </p:cNvSpPr>
          <p:nvPr>
            <p:ph type="title"/>
          </p:nvPr>
        </p:nvSpPr>
        <p:spPr/>
        <p:txBody>
          <a:bodyPr/>
          <a:lstStyle/>
          <a:p>
            <a:r>
              <a:rPr lang="en-GB"/>
              <a:t>Launch Plan</a:t>
            </a:r>
          </a:p>
        </p:txBody>
      </p:sp>
    </p:spTree>
    <p:extLst>
      <p:ext uri="{BB962C8B-B14F-4D97-AF65-F5344CB8AC3E}">
        <p14:creationId xmlns:p14="http://schemas.microsoft.com/office/powerpoint/2010/main" val="225072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265CC-06F5-CB04-1A5E-C90DF63F0CF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D0ED362-1E86-2049-64C2-EDA0DFA30EEC}"/>
              </a:ext>
            </a:extLst>
          </p:cNvPr>
          <p:cNvSpPr>
            <a:spLocks noGrp="1"/>
          </p:cNvSpPr>
          <p:nvPr>
            <p:ph type="body" sz="quarter" idx="10"/>
          </p:nvPr>
        </p:nvSpPr>
        <p:spPr>
          <a:xfrm>
            <a:off x="271422" y="840705"/>
            <a:ext cx="8567777" cy="3519992"/>
          </a:xfrm>
        </p:spPr>
        <p:txBody>
          <a:bodyPr lIns="91440" tIns="45720" rIns="91440" bIns="45720" numCol="1" anchor="t">
            <a:noAutofit/>
          </a:bodyPr>
          <a:lstStyle/>
          <a:p>
            <a:pPr marL="342265" indent="-342265"/>
            <a:r>
              <a:rPr lang="en-GB" sz="1400">
                <a:solidFill>
                  <a:srgbClr val="002060"/>
                </a:solidFill>
              </a:rPr>
              <a:t>Providers will need to submit an application for the region they are interested in supplying, and one provider will be selected for each region. Providers can apply for multiple regions if their solution is suitable.</a:t>
            </a:r>
            <a:endParaRPr lang="en-GB" sz="1400">
              <a:solidFill>
                <a:srgbClr val="002060"/>
              </a:solidFill>
              <a:cs typeface="Arial"/>
            </a:endParaRPr>
          </a:p>
          <a:p>
            <a:pPr marL="342265" indent="-342265"/>
            <a:r>
              <a:rPr lang="en-GB" sz="1400">
                <a:solidFill>
                  <a:srgbClr val="002060"/>
                </a:solidFill>
              </a:rPr>
              <a:t>The application must be accompanied by a formal endorsement for the accelerated programme from a major homebuilder actively operating in the region. This endorsement must include a clear link to an existing or planned homebuilding development where accelerated apprentices could have the opportunity to gain hands-on experience. </a:t>
            </a:r>
            <a:endParaRPr lang="en-GB" sz="1400">
              <a:solidFill>
                <a:srgbClr val="002060"/>
              </a:solidFill>
              <a:cs typeface="Arial"/>
            </a:endParaRPr>
          </a:p>
          <a:p>
            <a:pPr marL="342265" indent="-342265"/>
            <a:r>
              <a:rPr lang="en-GB" sz="1400">
                <a:solidFill>
                  <a:srgbClr val="002060"/>
                </a:solidFill>
                <a:cs typeface="Arial"/>
              </a:rPr>
              <a:t>By endorsing the application, the homebuilder is committing to promote the accelerated apprenticeship to their supply chain to help fill the cohorts.</a:t>
            </a:r>
            <a:endParaRPr lang="en-GB" sz="1400">
              <a:solidFill>
                <a:srgbClr val="002060"/>
              </a:solidFill>
            </a:endParaRPr>
          </a:p>
          <a:p>
            <a:pPr marL="342265" indent="-342265"/>
            <a:r>
              <a:rPr lang="en-GB" sz="1400">
                <a:solidFill>
                  <a:srgbClr val="002060"/>
                </a:solidFill>
              </a:rPr>
              <a:t>In addition, the application must also include an endorsement from the local authority or combined authority which demonstrates the need for additional homebuilding apprentices and need for additional new homes</a:t>
            </a:r>
            <a:endParaRPr lang="en-GB" sz="1400">
              <a:solidFill>
                <a:srgbClr val="002060"/>
              </a:solidFill>
              <a:cs typeface="Arial"/>
            </a:endParaRPr>
          </a:p>
          <a:p>
            <a:pPr marL="342265" indent="-342265"/>
            <a:r>
              <a:rPr lang="en-GB" sz="1400">
                <a:solidFill>
                  <a:srgbClr val="002060"/>
                </a:solidFill>
              </a:rPr>
              <a:t>Further details will be published on the newly developed CITB website under funded projects </a:t>
            </a:r>
            <a:r>
              <a:rPr lang="en-GB" sz="1400">
                <a:solidFill>
                  <a:srgbClr val="002060"/>
                </a:solidFill>
                <a:ea typeface="+mn-lt"/>
                <a:cs typeface="+mn-lt"/>
                <a:hlinkClick r:id="rId3"/>
              </a:rPr>
              <a:t>https://www.citb.co.uk/funding-support/funding/funded-projects#commissioningopportunities</a:t>
            </a:r>
            <a:r>
              <a:rPr lang="en-GB" sz="1400">
                <a:solidFill>
                  <a:srgbClr val="002060"/>
                </a:solidFill>
              </a:rPr>
              <a:t>  .</a:t>
            </a:r>
            <a:endParaRPr lang="en-GB" sz="1400">
              <a:solidFill>
                <a:srgbClr val="002060"/>
              </a:solidFill>
              <a:cs typeface="Arial" panose="020B0604020202020204"/>
            </a:endParaRPr>
          </a:p>
          <a:p>
            <a:pPr marL="342265" indent="-342265"/>
            <a:endParaRPr lang="en-GB">
              <a:solidFill>
                <a:srgbClr val="FF0000"/>
              </a:solidFill>
              <a:cs typeface="Arial" panose="020B0604020202020204"/>
            </a:endParaRPr>
          </a:p>
          <a:p>
            <a:pPr marL="342265" indent="-342265"/>
            <a:endParaRPr lang="en-GB">
              <a:cs typeface="Arial" panose="020B0604020202020204"/>
            </a:endParaRPr>
          </a:p>
        </p:txBody>
      </p:sp>
      <p:sp>
        <p:nvSpPr>
          <p:cNvPr id="3" name="Title 2">
            <a:extLst>
              <a:ext uri="{FF2B5EF4-FFF2-40B4-BE49-F238E27FC236}">
                <a16:creationId xmlns:a16="http://schemas.microsoft.com/office/drawing/2014/main" id="{F67F9663-2239-E167-C918-B3724AD5D50D}"/>
              </a:ext>
            </a:extLst>
          </p:cNvPr>
          <p:cNvSpPr>
            <a:spLocks noGrp="1"/>
          </p:cNvSpPr>
          <p:nvPr>
            <p:ph type="title"/>
          </p:nvPr>
        </p:nvSpPr>
        <p:spPr/>
        <p:txBody>
          <a:bodyPr/>
          <a:lstStyle/>
          <a:p>
            <a:r>
              <a:rPr lang="en-GB" b="1"/>
              <a:t>Application Process</a:t>
            </a:r>
          </a:p>
        </p:txBody>
      </p:sp>
    </p:spTree>
    <p:extLst>
      <p:ext uri="{BB962C8B-B14F-4D97-AF65-F5344CB8AC3E}">
        <p14:creationId xmlns:p14="http://schemas.microsoft.com/office/powerpoint/2010/main" val="861051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7DCA5-947E-436E-B718-2B88E9632B5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3E308C1-615A-8A81-0569-16BA9F52F2D4}"/>
              </a:ext>
            </a:extLst>
          </p:cNvPr>
          <p:cNvSpPr>
            <a:spLocks noGrp="1"/>
          </p:cNvSpPr>
          <p:nvPr>
            <p:ph type="body" sz="quarter" idx="10"/>
          </p:nvPr>
        </p:nvSpPr>
        <p:spPr>
          <a:xfrm>
            <a:off x="271422" y="840705"/>
            <a:ext cx="8567777" cy="3876768"/>
          </a:xfrm>
        </p:spPr>
        <p:txBody>
          <a:bodyPr lIns="91440" tIns="45720" rIns="91440" bIns="45720" numCol="1" anchor="t">
            <a:noAutofit/>
          </a:bodyPr>
          <a:lstStyle/>
          <a:p>
            <a:pPr marL="342265" indent="-342265"/>
            <a:r>
              <a:rPr lang="en-GB" sz="1400" dirty="0">
                <a:solidFill>
                  <a:srgbClr val="002060"/>
                </a:solidFill>
                <a:cs typeface="Arial"/>
              </a:rPr>
              <a:t>What we would like to see in letters of support / endorsements;</a:t>
            </a:r>
          </a:p>
          <a:p>
            <a:pPr marL="685165" lvl="1" indent="-168910">
              <a:buFont typeface="Courier New" charset="0"/>
              <a:buChar char="o"/>
            </a:pPr>
            <a:r>
              <a:rPr lang="en-GB" sz="1400" dirty="0">
                <a:solidFill>
                  <a:srgbClr val="002060"/>
                </a:solidFill>
                <a:cs typeface="Arial"/>
              </a:rPr>
              <a:t>A clear statement of support for the application, including the name of the Training Provider, the region and the name of the fund.</a:t>
            </a:r>
          </a:p>
          <a:p>
            <a:pPr marL="516255" lvl="1" indent="0">
              <a:buNone/>
            </a:pPr>
            <a:endParaRPr lang="en-GB" sz="1400" dirty="0">
              <a:solidFill>
                <a:srgbClr val="002060"/>
              </a:solidFill>
              <a:cs typeface="Arial"/>
            </a:endParaRPr>
          </a:p>
          <a:p>
            <a:pPr marL="685165" lvl="1" indent="-168910">
              <a:buFont typeface="Courier New" charset="0"/>
              <a:buChar char="o"/>
            </a:pPr>
            <a:r>
              <a:rPr lang="en-GB" sz="1400" dirty="0">
                <a:solidFill>
                  <a:srgbClr val="002060"/>
                </a:solidFill>
                <a:cs typeface="Arial"/>
              </a:rPr>
              <a:t>Short explanation on how this programme will align strategically with local needs and highlight any benefits to local residents in the region.</a:t>
            </a:r>
          </a:p>
          <a:p>
            <a:pPr marL="516255" lvl="1" indent="0">
              <a:buNone/>
            </a:pPr>
            <a:endParaRPr lang="en-GB" sz="1400" dirty="0">
              <a:solidFill>
                <a:srgbClr val="002060"/>
              </a:solidFill>
              <a:cs typeface="Arial"/>
            </a:endParaRPr>
          </a:p>
          <a:p>
            <a:pPr marL="685165" lvl="1" indent="-168910">
              <a:buFont typeface="Courier New" charset="0"/>
              <a:buChar char="o"/>
            </a:pPr>
            <a:r>
              <a:rPr lang="en-GB" sz="1400" dirty="0">
                <a:solidFill>
                  <a:srgbClr val="002060"/>
                </a:solidFill>
                <a:cs typeface="Arial"/>
              </a:rPr>
              <a:t>If a homebuilder, how this programme will support the strategic goals of the development, including the location and size of the development(s) and brief timeline of construction activity on site(s).</a:t>
            </a:r>
          </a:p>
          <a:p>
            <a:pPr marL="516255" lvl="1" indent="0">
              <a:buNone/>
            </a:pPr>
            <a:endParaRPr lang="en-GB" sz="1400" dirty="0">
              <a:solidFill>
                <a:srgbClr val="002060"/>
              </a:solidFill>
              <a:cs typeface="Arial"/>
            </a:endParaRPr>
          </a:p>
          <a:p>
            <a:pPr marL="685165" lvl="1" indent="-168910">
              <a:buFont typeface="Courier New" charset="0"/>
              <a:buChar char="o"/>
            </a:pPr>
            <a:r>
              <a:rPr lang="en-GB" sz="1400" dirty="0">
                <a:solidFill>
                  <a:srgbClr val="002060"/>
                </a:solidFill>
                <a:cs typeface="Arial"/>
              </a:rPr>
              <a:t>Short description on the planned collaboration between local authority, employers, training provider and any other stakeholders.</a:t>
            </a:r>
          </a:p>
          <a:p>
            <a:pPr marL="516255" lvl="1" indent="0">
              <a:buNone/>
            </a:pPr>
            <a:endParaRPr lang="en-GB" sz="1400" dirty="0">
              <a:solidFill>
                <a:srgbClr val="002060"/>
              </a:solidFill>
              <a:cs typeface="Arial"/>
            </a:endParaRPr>
          </a:p>
          <a:p>
            <a:pPr marL="685165" lvl="1" indent="-168910">
              <a:buFont typeface="Courier New" charset="0"/>
              <a:buChar char="o"/>
            </a:pPr>
            <a:r>
              <a:rPr lang="en-GB" sz="1400" dirty="0">
                <a:solidFill>
                  <a:srgbClr val="002060"/>
                </a:solidFill>
                <a:cs typeface="Arial"/>
              </a:rPr>
              <a:t>A short paragraph on what the endorser can contribute to the programme by way of support to the training provider applying for the funding. </a:t>
            </a:r>
          </a:p>
          <a:p>
            <a:pPr marL="342265" indent="-342265"/>
            <a:endParaRPr lang="en-GB" dirty="0">
              <a:solidFill>
                <a:srgbClr val="FF0000"/>
              </a:solidFill>
              <a:cs typeface="Arial" panose="020B0604020202020204"/>
            </a:endParaRPr>
          </a:p>
          <a:p>
            <a:pPr marL="342265" indent="-342265"/>
            <a:endParaRPr lang="en-GB" dirty="0">
              <a:solidFill>
                <a:srgbClr val="4D5D68"/>
              </a:solidFill>
              <a:cs typeface="Arial" panose="020B0604020202020204"/>
            </a:endParaRPr>
          </a:p>
        </p:txBody>
      </p:sp>
      <p:sp>
        <p:nvSpPr>
          <p:cNvPr id="3" name="Title 2">
            <a:extLst>
              <a:ext uri="{FF2B5EF4-FFF2-40B4-BE49-F238E27FC236}">
                <a16:creationId xmlns:a16="http://schemas.microsoft.com/office/drawing/2014/main" id="{DD823420-3B0B-9FDF-A0C7-DB128FF8FA92}"/>
              </a:ext>
            </a:extLst>
          </p:cNvPr>
          <p:cNvSpPr>
            <a:spLocks noGrp="1"/>
          </p:cNvSpPr>
          <p:nvPr>
            <p:ph type="title"/>
          </p:nvPr>
        </p:nvSpPr>
        <p:spPr/>
        <p:txBody>
          <a:bodyPr lIns="91440" tIns="45720" rIns="91440" bIns="45720" anchor="t"/>
          <a:lstStyle/>
          <a:p>
            <a:r>
              <a:rPr lang="en-GB" b="1">
                <a:cs typeface="Arial"/>
              </a:rPr>
              <a:t>Letters of Support / Endorsements</a:t>
            </a:r>
            <a:endParaRPr lang="en-GB" b="1" dirty="0">
              <a:cs typeface="Arial"/>
            </a:endParaRPr>
          </a:p>
        </p:txBody>
      </p:sp>
    </p:spTree>
    <p:extLst>
      <p:ext uri="{BB962C8B-B14F-4D97-AF65-F5344CB8AC3E}">
        <p14:creationId xmlns:p14="http://schemas.microsoft.com/office/powerpoint/2010/main" val="3417850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CBE073-98BF-9968-C9F0-A2536A2435F4}"/>
              </a:ext>
            </a:extLst>
          </p:cNvPr>
          <p:cNvSpPr>
            <a:spLocks noGrp="1"/>
          </p:cNvSpPr>
          <p:nvPr>
            <p:ph type="body" sz="quarter" idx="10"/>
          </p:nvPr>
        </p:nvSpPr>
        <p:spPr/>
        <p:txBody>
          <a:bodyPr lIns="91440" tIns="45720" rIns="91440" bIns="45720" numCol="1" anchor="t">
            <a:noAutofit/>
          </a:bodyPr>
          <a:lstStyle/>
          <a:p>
            <a:pPr marL="342265" indent="-342265"/>
            <a:endParaRPr lang="en-US" sz="1300">
              <a:solidFill>
                <a:srgbClr val="002060"/>
              </a:solidFill>
              <a:cs typeface="Arial"/>
            </a:endParaRPr>
          </a:p>
          <a:p>
            <a:pPr marL="342265" indent="-342265"/>
            <a:r>
              <a:rPr lang="en-US" sz="1300">
                <a:solidFill>
                  <a:srgbClr val="002060"/>
                </a:solidFill>
                <a:cs typeface="Arial"/>
              </a:rPr>
              <a:t>Commissioner – Marc Pope</a:t>
            </a:r>
          </a:p>
          <a:p>
            <a:pPr marL="342265" indent="-342265"/>
            <a:r>
              <a:rPr lang="en-US" sz="1300">
                <a:solidFill>
                  <a:srgbClr val="002060"/>
                </a:solidFill>
                <a:cs typeface="Arial"/>
              </a:rPr>
              <a:t>NEST</a:t>
            </a:r>
          </a:p>
          <a:p>
            <a:pPr marL="342265" indent="-342265"/>
            <a:r>
              <a:rPr lang="en-US" sz="1300">
                <a:solidFill>
                  <a:srgbClr val="002060"/>
                </a:solidFill>
                <a:ea typeface="+mn-lt"/>
                <a:cs typeface="+mn-lt"/>
              </a:rPr>
              <a:t>During the application process the NEST team will be the key contacts in their regions making sure the colleges/training providers and large homebuilding employers are aware of the webinar </a:t>
            </a:r>
          </a:p>
          <a:p>
            <a:pPr marL="342265" indent="-342265"/>
            <a:r>
              <a:rPr lang="en-US" sz="1300">
                <a:solidFill>
                  <a:srgbClr val="002060"/>
                </a:solidFill>
                <a:ea typeface="+mn-lt"/>
                <a:cs typeface="+mn-lt"/>
              </a:rPr>
              <a:t>Directing any questions about the fund or the process of applying to commissioning. </a:t>
            </a:r>
            <a:endParaRPr lang="en-US" sz="1300">
              <a:solidFill>
                <a:srgbClr val="002060"/>
              </a:solidFill>
              <a:cs typeface="Arial"/>
            </a:endParaRPr>
          </a:p>
          <a:p>
            <a:pPr marL="342265" indent="-342265"/>
            <a:r>
              <a:rPr lang="en-US" sz="1300">
                <a:solidFill>
                  <a:srgbClr val="002060"/>
                </a:solidFill>
                <a:ea typeface="+mn-lt"/>
                <a:cs typeface="+mn-lt"/>
              </a:rPr>
              <a:t>Key contacts for each region</a:t>
            </a:r>
          </a:p>
          <a:p>
            <a:pPr marL="685165" lvl="1" indent="-168910">
              <a:buFont typeface="Arial" charset="0"/>
              <a:buChar char="•"/>
            </a:pPr>
            <a:r>
              <a:rPr lang="en-US" sz="1300">
                <a:solidFill>
                  <a:srgbClr val="002060"/>
                </a:solidFill>
                <a:ea typeface="+mn-lt"/>
                <a:cs typeface="+mn-lt"/>
              </a:rPr>
              <a:t>Greater Manchester – Nadine Burgess</a:t>
            </a:r>
            <a:endParaRPr lang="en-US" sz="1300">
              <a:solidFill>
                <a:srgbClr val="002060"/>
              </a:solidFill>
              <a:cs typeface="Arial"/>
            </a:endParaRPr>
          </a:p>
          <a:p>
            <a:pPr marL="685165" lvl="1" indent="-168910">
              <a:buFont typeface="Arial" charset="0"/>
              <a:buChar char="•"/>
            </a:pPr>
            <a:r>
              <a:rPr lang="en-US" sz="1300">
                <a:solidFill>
                  <a:srgbClr val="002060"/>
                </a:solidFill>
                <a:ea typeface="+mn-lt"/>
                <a:cs typeface="+mn-lt"/>
              </a:rPr>
              <a:t>West Midlands – Nadine Burgess</a:t>
            </a:r>
            <a:endParaRPr lang="en-US" sz="1300">
              <a:solidFill>
                <a:srgbClr val="002060"/>
              </a:solidFill>
              <a:cs typeface="Arial"/>
            </a:endParaRPr>
          </a:p>
          <a:p>
            <a:pPr marL="685165" lvl="1" indent="-168910">
              <a:buFont typeface="Arial" charset="0"/>
              <a:buChar char="•"/>
            </a:pPr>
            <a:r>
              <a:rPr lang="en-US" sz="1300">
                <a:solidFill>
                  <a:srgbClr val="002060"/>
                </a:solidFill>
                <a:ea typeface="+mn-lt"/>
                <a:cs typeface="+mn-lt"/>
              </a:rPr>
              <a:t>Kent – Dan Wareham</a:t>
            </a:r>
            <a:endParaRPr lang="en-US" sz="1300">
              <a:solidFill>
                <a:srgbClr val="002060"/>
              </a:solidFill>
              <a:cs typeface="Arial"/>
            </a:endParaRPr>
          </a:p>
          <a:p>
            <a:pPr marL="685165" lvl="1" indent="-168910">
              <a:buFont typeface="Arial" charset="0"/>
              <a:buChar char="•"/>
            </a:pPr>
            <a:r>
              <a:rPr lang="en-US" sz="1300">
                <a:solidFill>
                  <a:srgbClr val="002060"/>
                </a:solidFill>
                <a:ea typeface="+mn-lt"/>
                <a:cs typeface="+mn-lt"/>
              </a:rPr>
              <a:t>West Yorkshire – Marie Gillespie</a:t>
            </a:r>
            <a:endParaRPr lang="en-US" sz="1300">
              <a:solidFill>
                <a:srgbClr val="002060"/>
              </a:solidFill>
              <a:cs typeface="Arial"/>
            </a:endParaRPr>
          </a:p>
          <a:p>
            <a:pPr marL="685165" lvl="1" indent="-168910">
              <a:buFont typeface="Arial" charset="0"/>
              <a:buChar char="•"/>
            </a:pPr>
            <a:r>
              <a:rPr lang="en-US" sz="1300">
                <a:solidFill>
                  <a:srgbClr val="002060"/>
                </a:solidFill>
                <a:ea typeface="+mn-lt"/>
                <a:cs typeface="+mn-lt"/>
              </a:rPr>
              <a:t>Bedfordshire – Daria </a:t>
            </a:r>
            <a:r>
              <a:rPr lang="en-US" sz="1300" err="1">
                <a:solidFill>
                  <a:srgbClr val="002060"/>
                </a:solidFill>
                <a:ea typeface="+mn-lt"/>
                <a:cs typeface="+mn-lt"/>
              </a:rPr>
              <a:t>Medycka-Pacucha</a:t>
            </a:r>
            <a:endParaRPr lang="en-US" sz="1300">
              <a:solidFill>
                <a:srgbClr val="002060"/>
              </a:solidFill>
              <a:cs typeface="Arial"/>
            </a:endParaRPr>
          </a:p>
          <a:p>
            <a:pPr marL="342265" indent="-342265"/>
            <a:endParaRPr lang="en-US" dirty="0">
              <a:cs typeface="Arial"/>
            </a:endParaRPr>
          </a:p>
        </p:txBody>
      </p:sp>
      <p:sp>
        <p:nvSpPr>
          <p:cNvPr id="3" name="Title 2">
            <a:extLst>
              <a:ext uri="{FF2B5EF4-FFF2-40B4-BE49-F238E27FC236}">
                <a16:creationId xmlns:a16="http://schemas.microsoft.com/office/drawing/2014/main" id="{D26A72CC-909E-5894-87FA-048D96CD582A}"/>
              </a:ext>
            </a:extLst>
          </p:cNvPr>
          <p:cNvSpPr>
            <a:spLocks noGrp="1"/>
          </p:cNvSpPr>
          <p:nvPr>
            <p:ph type="title"/>
          </p:nvPr>
        </p:nvSpPr>
        <p:spPr/>
        <p:txBody>
          <a:bodyPr lIns="91440" tIns="45720" rIns="91440" bIns="45720" anchor="t"/>
          <a:lstStyle/>
          <a:p>
            <a:r>
              <a:rPr lang="en-US">
                <a:cs typeface="Arial"/>
              </a:rPr>
              <a:t>Key contacts</a:t>
            </a:r>
            <a:endParaRPr lang="en-US"/>
          </a:p>
        </p:txBody>
      </p:sp>
    </p:spTree>
    <p:extLst>
      <p:ext uri="{BB962C8B-B14F-4D97-AF65-F5344CB8AC3E}">
        <p14:creationId xmlns:p14="http://schemas.microsoft.com/office/powerpoint/2010/main" val="3147816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C011D-2AE3-31DF-D7E2-631CA033CF6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B89D2F6-4665-AA10-F44F-47F0360ED132}"/>
              </a:ext>
            </a:extLst>
          </p:cNvPr>
          <p:cNvSpPr>
            <a:spLocks noGrp="1"/>
          </p:cNvSpPr>
          <p:nvPr>
            <p:ph type="body" sz="quarter" idx="10"/>
          </p:nvPr>
        </p:nvSpPr>
        <p:spPr>
          <a:xfrm>
            <a:off x="1947823" y="1192027"/>
            <a:ext cx="4923512" cy="2925632"/>
          </a:xfrm>
        </p:spPr>
        <p:txBody>
          <a:bodyPr lIns="91440" tIns="45720" rIns="91440" bIns="45720" numCol="1" anchor="t">
            <a:noAutofit/>
          </a:bodyPr>
          <a:lstStyle/>
          <a:p>
            <a:pPr marL="342265" indent="-342265"/>
            <a:endParaRPr lang="en-US" sz="1300">
              <a:solidFill>
                <a:srgbClr val="002060"/>
              </a:solidFill>
              <a:cs typeface="Arial"/>
            </a:endParaRPr>
          </a:p>
          <a:p>
            <a:pPr marL="342265" indent="-342265"/>
            <a:endParaRPr lang="en-US" sz="1300" dirty="0">
              <a:solidFill>
                <a:srgbClr val="002060"/>
              </a:solidFill>
              <a:cs typeface="Arial"/>
            </a:endParaRPr>
          </a:p>
          <a:p>
            <a:pPr marL="0" indent="0">
              <a:buNone/>
            </a:pPr>
            <a:endParaRPr lang="en-US" sz="1300" dirty="0">
              <a:solidFill>
                <a:srgbClr val="002060"/>
              </a:solidFill>
              <a:cs typeface="Arial"/>
            </a:endParaRPr>
          </a:p>
          <a:p>
            <a:pPr marL="342265" indent="-342265"/>
            <a:endParaRPr lang="en-US">
              <a:cs typeface="Arial"/>
            </a:endParaRPr>
          </a:p>
        </p:txBody>
      </p:sp>
      <p:sp>
        <p:nvSpPr>
          <p:cNvPr id="3" name="Title 2">
            <a:extLst>
              <a:ext uri="{FF2B5EF4-FFF2-40B4-BE49-F238E27FC236}">
                <a16:creationId xmlns:a16="http://schemas.microsoft.com/office/drawing/2014/main" id="{DBDB5035-635A-6D27-E086-BEA310CFBFC0}"/>
              </a:ext>
            </a:extLst>
          </p:cNvPr>
          <p:cNvSpPr>
            <a:spLocks noGrp="1"/>
          </p:cNvSpPr>
          <p:nvPr>
            <p:ph type="title"/>
          </p:nvPr>
        </p:nvSpPr>
        <p:spPr/>
        <p:txBody>
          <a:bodyPr lIns="91440" tIns="45720" rIns="91440" bIns="45720" anchor="t"/>
          <a:lstStyle/>
          <a:p>
            <a:r>
              <a:rPr lang="en-US">
                <a:cs typeface="Arial"/>
              </a:rPr>
              <a:t>Any Questions?</a:t>
            </a:r>
            <a:endParaRPr lang="en-US" dirty="0">
              <a:cs typeface="Arial"/>
            </a:endParaRPr>
          </a:p>
        </p:txBody>
      </p:sp>
      <p:pic>
        <p:nvPicPr>
          <p:cNvPr id="4" name="Picture 3" descr="A group of colorful circles with question marks">
            <a:extLst>
              <a:ext uri="{FF2B5EF4-FFF2-40B4-BE49-F238E27FC236}">
                <a16:creationId xmlns:a16="http://schemas.microsoft.com/office/drawing/2014/main" id="{33EE219A-852F-5EC4-F351-70FE4368E484}"/>
              </a:ext>
            </a:extLst>
          </p:cNvPr>
          <p:cNvPicPr>
            <a:picLocks noChangeAspect="1"/>
          </p:cNvPicPr>
          <p:nvPr/>
        </p:nvPicPr>
        <p:blipFill>
          <a:blip r:embed="rId3"/>
          <a:stretch>
            <a:fillRect/>
          </a:stretch>
        </p:blipFill>
        <p:spPr>
          <a:xfrm>
            <a:off x="1524000" y="1195897"/>
            <a:ext cx="6035040" cy="3155567"/>
          </a:xfrm>
          <a:prstGeom prst="rect">
            <a:avLst/>
          </a:prstGeom>
        </p:spPr>
      </p:pic>
    </p:spTree>
    <p:extLst>
      <p:ext uri="{BB962C8B-B14F-4D97-AF65-F5344CB8AC3E}">
        <p14:creationId xmlns:p14="http://schemas.microsoft.com/office/powerpoint/2010/main" val="409565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7410" y="677571"/>
            <a:ext cx="5240604" cy="4054011"/>
          </a:xfrm>
        </p:spPr>
        <p:txBody>
          <a:bodyPr lIns="91440" tIns="45720" rIns="91440" bIns="45720" numCol="1" anchor="t">
            <a:noAutofit/>
          </a:bodyPr>
          <a:lstStyle/>
          <a:p>
            <a:pPr marL="342265" indent="-342265"/>
            <a:r>
              <a:rPr lang="en-GB" sz="1500" b="1">
                <a:solidFill>
                  <a:srgbClr val="002060"/>
                </a:solidFill>
              </a:rPr>
              <a:t>Background</a:t>
            </a:r>
          </a:p>
          <a:p>
            <a:pPr marL="342265" indent="-342265"/>
            <a:r>
              <a:rPr lang="en-GB" sz="1500" b="1">
                <a:solidFill>
                  <a:srgbClr val="002060"/>
                </a:solidFill>
              </a:rPr>
              <a:t>Aims of Fund</a:t>
            </a:r>
          </a:p>
          <a:p>
            <a:pPr marL="342265" indent="-342265"/>
            <a:r>
              <a:rPr lang="en-GB" sz="1500" b="1">
                <a:solidFill>
                  <a:srgbClr val="002060"/>
                </a:solidFill>
              </a:rPr>
              <a:t>Tranche 1 Locations</a:t>
            </a:r>
            <a:endParaRPr lang="en-GB" sz="1500" b="1">
              <a:solidFill>
                <a:srgbClr val="002060"/>
              </a:solidFill>
              <a:cs typeface="Arial"/>
            </a:endParaRPr>
          </a:p>
          <a:p>
            <a:pPr marL="342265" indent="-342265"/>
            <a:r>
              <a:rPr lang="en-GB" sz="1500" b="1">
                <a:solidFill>
                  <a:srgbClr val="002060"/>
                </a:solidFill>
              </a:rPr>
              <a:t>CITB Proposal</a:t>
            </a:r>
          </a:p>
          <a:p>
            <a:pPr marL="342265" indent="-342265"/>
            <a:r>
              <a:rPr lang="en-GB" sz="1500" b="1">
                <a:solidFill>
                  <a:srgbClr val="002060"/>
                </a:solidFill>
                <a:cs typeface="Arial"/>
              </a:rPr>
              <a:t>Provider Responsibility</a:t>
            </a:r>
          </a:p>
          <a:p>
            <a:pPr marL="342265" indent="-342265"/>
            <a:r>
              <a:rPr lang="en-GB" sz="1500" b="1">
                <a:solidFill>
                  <a:srgbClr val="002060"/>
                </a:solidFill>
                <a:cs typeface="Arial"/>
              </a:rPr>
              <a:t>CITB Commitment</a:t>
            </a:r>
          </a:p>
          <a:p>
            <a:pPr marL="342265" indent="-342265"/>
            <a:r>
              <a:rPr lang="en-GB" sz="1500" b="1">
                <a:solidFill>
                  <a:srgbClr val="002060"/>
                </a:solidFill>
                <a:cs typeface="Arial"/>
              </a:rPr>
              <a:t>Eligibility Criteria</a:t>
            </a:r>
          </a:p>
          <a:p>
            <a:pPr marL="342265" indent="-342265"/>
            <a:r>
              <a:rPr lang="en-GB" sz="1500" b="1">
                <a:solidFill>
                  <a:srgbClr val="002060"/>
                </a:solidFill>
              </a:rPr>
              <a:t>Performance Measurements</a:t>
            </a:r>
          </a:p>
          <a:p>
            <a:pPr marL="342265" indent="-342265"/>
            <a:r>
              <a:rPr lang="en-GB" sz="1500" b="1">
                <a:solidFill>
                  <a:srgbClr val="002060"/>
                </a:solidFill>
              </a:rPr>
              <a:t>Funding Model</a:t>
            </a:r>
          </a:p>
          <a:p>
            <a:pPr marL="342265" indent="-342265"/>
            <a:r>
              <a:rPr lang="en-GB" sz="1500" b="1">
                <a:solidFill>
                  <a:srgbClr val="002060"/>
                </a:solidFill>
              </a:rPr>
              <a:t>Launch Plan</a:t>
            </a:r>
          </a:p>
          <a:p>
            <a:pPr marL="342265" indent="-342265"/>
            <a:r>
              <a:rPr lang="en-GB" sz="1500" b="1">
                <a:solidFill>
                  <a:srgbClr val="002060"/>
                </a:solidFill>
              </a:rPr>
              <a:t>Application Process</a:t>
            </a:r>
          </a:p>
          <a:p>
            <a:pPr marL="342265" indent="-342265"/>
            <a:r>
              <a:rPr lang="en-GB" sz="1500" b="1">
                <a:solidFill>
                  <a:srgbClr val="002060"/>
                </a:solidFill>
                <a:cs typeface="Arial"/>
              </a:rPr>
              <a:t>Key Contacts</a:t>
            </a:r>
            <a:endParaRPr lang="en-GB" sz="1500" b="1">
              <a:solidFill>
                <a:srgbClr val="FF0000"/>
              </a:solidFill>
              <a:cs typeface="Arial"/>
            </a:endParaRPr>
          </a:p>
          <a:p>
            <a:pPr marL="342265" indent="-342265"/>
            <a:endParaRPr lang="en-GB">
              <a:cs typeface="Arial" panose="020B0604020202020204"/>
            </a:endParaRPr>
          </a:p>
        </p:txBody>
      </p:sp>
      <p:sp>
        <p:nvSpPr>
          <p:cNvPr id="4" name="Title 3"/>
          <p:cNvSpPr>
            <a:spLocks noGrp="1"/>
          </p:cNvSpPr>
          <p:nvPr>
            <p:ph type="title"/>
          </p:nvPr>
        </p:nvSpPr>
        <p:spPr/>
        <p:txBody>
          <a:bodyPr lIns="91440" tIns="45720" rIns="91440" bIns="45720" anchor="t"/>
          <a:lstStyle/>
          <a:p>
            <a:r>
              <a:rPr lang="en-GB" b="1"/>
              <a:t>Agenda</a:t>
            </a:r>
          </a:p>
        </p:txBody>
      </p:sp>
    </p:spTree>
    <p:extLst>
      <p:ext uri="{BB962C8B-B14F-4D97-AF65-F5344CB8AC3E}">
        <p14:creationId xmlns:p14="http://schemas.microsoft.com/office/powerpoint/2010/main" val="61279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lIns="91440" tIns="45720" rIns="91440" bIns="45720" anchor="t"/>
          <a:lstStyle/>
          <a:p>
            <a:r>
              <a:rPr lang="en-GB" b="1"/>
              <a:t>Background</a:t>
            </a:r>
            <a:endParaRPr lang="en-US"/>
          </a:p>
        </p:txBody>
      </p:sp>
      <p:sp>
        <p:nvSpPr>
          <p:cNvPr id="8" name="Text Placeholder 2">
            <a:extLst>
              <a:ext uri="{FF2B5EF4-FFF2-40B4-BE49-F238E27FC236}">
                <a16:creationId xmlns:a16="http://schemas.microsoft.com/office/drawing/2014/main" id="{C9705D45-9E86-7784-4B86-B7C7A812B36E}"/>
              </a:ext>
            </a:extLst>
          </p:cNvPr>
          <p:cNvSpPr txBox="1">
            <a:spLocks/>
          </p:cNvSpPr>
          <p:nvPr/>
        </p:nvSpPr>
        <p:spPr>
          <a:xfrm>
            <a:off x="353515" y="672239"/>
            <a:ext cx="8312927" cy="2993282"/>
          </a:xfrm>
          <a:prstGeom prst="rect">
            <a:avLst/>
          </a:prstGeom>
        </p:spPr>
        <p:txBody>
          <a:bodyPr lIns="91440" tIns="45720" rIns="91440" bIns="45720" numCol="1" anchor="t">
            <a:noAutofit/>
          </a:bodyPr>
          <a:lstStyle>
            <a:lvl1pPr marL="342891" marR="0" indent="-342891" algn="l" defTabSz="914377" rtl="0" eaLnBrk="1" fontAlgn="auto" latinLnBrk="0" hangingPunct="1">
              <a:lnSpc>
                <a:spcPct val="100000"/>
              </a:lnSpc>
              <a:spcBef>
                <a:spcPts val="1000"/>
              </a:spcBef>
              <a:spcAft>
                <a:spcPts val="0"/>
              </a:spcAft>
              <a:buClr>
                <a:srgbClr val="B1006E"/>
              </a:buClr>
              <a:buSzPct val="100000"/>
              <a:buFont typeface="Arial" charset="0"/>
              <a:buChar char="•"/>
              <a:tabLst/>
              <a:defRPr sz="1600" kern="1200" baseline="0">
                <a:solidFill>
                  <a:schemeClr val="tx1"/>
                </a:solidFill>
                <a:latin typeface="+mn-lt"/>
                <a:ea typeface="+mn-ea"/>
                <a:cs typeface="+mn-cs"/>
              </a:defRPr>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B0F0"/>
              </a:buClr>
              <a:buSzPct val="100000"/>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B0F0"/>
              </a:buClr>
              <a:buSzPct val="100000"/>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B0F0"/>
              </a:buClr>
              <a:buSzPct val="100000"/>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GB" sz="1200">
              <a:solidFill>
                <a:srgbClr val="000000"/>
              </a:solidFill>
              <a:ea typeface="Times New Roman" panose="02020603050405020304" pitchFamily="18" charset="0"/>
              <a:cs typeface="Arial"/>
            </a:endParaRPr>
          </a:p>
          <a:p>
            <a:pPr marL="0" indent="0">
              <a:buNone/>
            </a:pPr>
            <a:endParaRPr lang="en-GB" sz="1200">
              <a:latin typeface="Arial"/>
              <a:cs typeface="Arial"/>
            </a:endParaRPr>
          </a:p>
        </p:txBody>
      </p:sp>
      <p:sp>
        <p:nvSpPr>
          <p:cNvPr id="5" name="TextBox 4">
            <a:extLst>
              <a:ext uri="{FF2B5EF4-FFF2-40B4-BE49-F238E27FC236}">
                <a16:creationId xmlns:a16="http://schemas.microsoft.com/office/drawing/2014/main" id="{251AEAF6-3F20-CC57-BB14-2AA0B8EE1319}"/>
              </a:ext>
            </a:extLst>
          </p:cNvPr>
          <p:cNvSpPr txBox="1"/>
          <p:nvPr/>
        </p:nvSpPr>
        <p:spPr>
          <a:xfrm>
            <a:off x="353515" y="811446"/>
            <a:ext cx="8268251" cy="3010761"/>
          </a:xfrm>
          <a:prstGeom prst="rect">
            <a:avLst/>
          </a:prstGeom>
          <a:noFill/>
        </p:spPr>
        <p:txBody>
          <a:bodyPr wrap="square" lIns="91440" tIns="45720" rIns="91440" bIns="45720" anchor="t">
            <a:spAutoFit/>
          </a:bodyPr>
          <a:lstStyle/>
          <a:p>
            <a:pPr>
              <a:lnSpc>
                <a:spcPct val="107000"/>
              </a:lnSpc>
              <a:spcAft>
                <a:spcPts val="800"/>
              </a:spcAft>
              <a:buNone/>
            </a:pPr>
            <a:r>
              <a:rPr lang="en-GB" sz="1400" b="1" kern="100">
                <a:solidFill>
                  <a:srgbClr val="002060"/>
                </a:solidFill>
                <a:effectLst/>
                <a:ea typeface="Aptos" panose="020B0004020202020204" pitchFamily="34" charset="0"/>
                <a:cs typeface="Times New Roman"/>
              </a:rPr>
              <a:t>The Homebuilding Mission</a:t>
            </a:r>
            <a:endParaRPr lang="en-GB" sz="1400" kern="100">
              <a:solidFill>
                <a:srgbClr val="002060"/>
              </a:solidFill>
              <a:effectLst/>
              <a:ea typeface="Aptos" panose="020B0004020202020204" pitchFamily="34" charset="0"/>
              <a:cs typeface="Times New Roman"/>
            </a:endParaRPr>
          </a:p>
          <a:p>
            <a:pPr marL="342900" lvl="0" indent="-342900" algn="just" fontAlgn="base">
              <a:buClr>
                <a:schemeClr val="accent2"/>
              </a:buClr>
              <a:buFont typeface="Arial" panose="020B0604020202020204" pitchFamily="34" charset="0"/>
              <a:buChar char="•"/>
              <a:tabLst>
                <a:tab pos="457200" algn="l"/>
              </a:tabLst>
            </a:pPr>
            <a:r>
              <a:rPr lang="en-GB" sz="1400">
                <a:solidFill>
                  <a:srgbClr val="002060"/>
                </a:solidFill>
                <a:effectLst/>
                <a:ea typeface="Times New Roman" panose="02020603050405020304" pitchFamily="18" charset="0"/>
                <a:cs typeface="Aptos" panose="020B0004020202020204" pitchFamily="34" charset="0"/>
              </a:rPr>
              <a:t>The government has announced plans to build 1.5 million new homes by 2029, equating to an annual requirement of 370,000 homes.  These targets are ambitious and will generate significant  demand for skills and workers.</a:t>
            </a:r>
            <a:endParaRPr lang="en-GB" sz="1400">
              <a:solidFill>
                <a:srgbClr val="002060"/>
              </a:solidFill>
              <a:effectLst/>
              <a:ea typeface="Times New Roman" panose="02020603050405020304" pitchFamily="18" charset="0"/>
              <a:cs typeface="Times New Roman" panose="02020603050405020304" pitchFamily="18" charset="0"/>
            </a:endParaRPr>
          </a:p>
          <a:p>
            <a:pPr marL="342900" indent="-342900" algn="just" fontAlgn="base">
              <a:buClr>
                <a:schemeClr val="accent2"/>
              </a:buClr>
              <a:buFont typeface="Arial" panose="020B0604020202020204" pitchFamily="34" charset="0"/>
              <a:buChar char="•"/>
            </a:pPr>
            <a:endParaRPr lang="en-GB" sz="1400" kern="100">
              <a:solidFill>
                <a:srgbClr val="002060"/>
              </a:solidFill>
              <a:effectLst/>
              <a:ea typeface="Times New Roman" panose="02020603050405020304" pitchFamily="18" charset="0"/>
              <a:cs typeface="Times New Roman" panose="02020603050405020304" pitchFamily="18" charset="0"/>
            </a:endParaRPr>
          </a:p>
          <a:p>
            <a:pPr marL="342900" lvl="0" indent="-342900" fontAlgn="base">
              <a:buClr>
                <a:schemeClr val="accent2"/>
              </a:buClr>
              <a:buFont typeface="Arial" panose="020B0604020202020204" pitchFamily="34" charset="0"/>
              <a:buChar char="•"/>
              <a:tabLst>
                <a:tab pos="457200" algn="l"/>
              </a:tabLst>
            </a:pPr>
            <a:r>
              <a:rPr lang="en-GB" sz="1400">
                <a:solidFill>
                  <a:srgbClr val="002060"/>
                </a:solidFill>
              </a:rPr>
              <a:t>CITB have developed a </a:t>
            </a:r>
            <a:r>
              <a:rPr lang="en-GB" sz="1400" b="1">
                <a:solidFill>
                  <a:srgbClr val="002060"/>
                </a:solidFill>
              </a:rPr>
              <a:t>Homebuilding Support Package </a:t>
            </a:r>
            <a:r>
              <a:rPr lang="en-GB" sz="1400">
                <a:solidFill>
                  <a:srgbClr val="002060"/>
                </a:solidFill>
              </a:rPr>
              <a:t>which will deliver two specific strands of training in areas of critical demand for homebuilding – </a:t>
            </a:r>
            <a:r>
              <a:rPr lang="en-GB" sz="1400" b="1">
                <a:solidFill>
                  <a:srgbClr val="002060"/>
                </a:solidFill>
              </a:rPr>
              <a:t>Accelerated Apprenticeships </a:t>
            </a:r>
            <a:r>
              <a:rPr lang="en-GB" sz="1400">
                <a:solidFill>
                  <a:srgbClr val="002060"/>
                </a:solidFill>
              </a:rPr>
              <a:t>and a short duration training course; called </a:t>
            </a:r>
            <a:r>
              <a:rPr lang="en-GB" sz="1400" b="1">
                <a:solidFill>
                  <a:srgbClr val="002060"/>
                </a:solidFill>
              </a:rPr>
              <a:t>Homebuilding Access Training</a:t>
            </a:r>
            <a:r>
              <a:rPr lang="en-GB" sz="1400">
                <a:solidFill>
                  <a:srgbClr val="002060"/>
                </a:solidFill>
              </a:rPr>
              <a:t>. </a:t>
            </a:r>
            <a:endParaRPr lang="en-GB" sz="1400">
              <a:solidFill>
                <a:srgbClr val="002060"/>
              </a:solidFill>
              <a:cs typeface="Arial"/>
            </a:endParaRPr>
          </a:p>
          <a:p>
            <a:pPr marL="342900" lvl="0" indent="-342900" fontAlgn="base">
              <a:buClr>
                <a:schemeClr val="accent2"/>
              </a:buClr>
              <a:buFont typeface="Arial" panose="020B0604020202020204" pitchFamily="34" charset="0"/>
              <a:buChar char="•"/>
              <a:tabLst>
                <a:tab pos="457200" algn="l"/>
              </a:tabLst>
            </a:pPr>
            <a:endParaRPr lang="en-GB" sz="1400" i="1" kern="100">
              <a:solidFill>
                <a:srgbClr val="002060"/>
              </a:solidFill>
              <a:effectLst/>
              <a:ea typeface="Aptos" panose="020B0004020202020204" pitchFamily="34" charset="0"/>
              <a:cs typeface="Times New Roman" panose="02020603050405020304" pitchFamily="18" charset="0"/>
            </a:endParaRPr>
          </a:p>
          <a:p>
            <a:pPr marL="342900" indent="-342900" fontAlgn="base">
              <a:buClr>
                <a:schemeClr val="accent2"/>
              </a:buClr>
              <a:buFont typeface="Arial" panose="020B0604020202020204" pitchFamily="34" charset="0"/>
              <a:buChar char="•"/>
              <a:tabLst>
                <a:tab pos="457200" algn="l"/>
              </a:tabLst>
            </a:pPr>
            <a:r>
              <a:rPr lang="en-GB" sz="1400">
                <a:solidFill>
                  <a:srgbClr val="002060"/>
                </a:solidFill>
              </a:rPr>
              <a:t>Working through Further Education (FE) colleges and</a:t>
            </a:r>
            <a:r>
              <a:rPr lang="en-GB" sz="1400" dirty="0">
                <a:solidFill>
                  <a:srgbClr val="002060"/>
                </a:solidFill>
              </a:rPr>
              <a:t> apprenticeship</a:t>
            </a:r>
            <a:r>
              <a:rPr lang="en-GB" sz="1400">
                <a:solidFill>
                  <a:srgbClr val="002060"/>
                </a:solidFill>
              </a:rPr>
              <a:t> training providers, CITB will be supporting the creation of </a:t>
            </a:r>
            <a:r>
              <a:rPr lang="en-GB" sz="1400" b="1">
                <a:solidFill>
                  <a:srgbClr val="002060"/>
                </a:solidFill>
              </a:rPr>
              <a:t>20 new Accelerated Apprenticeship programmes</a:t>
            </a:r>
            <a:r>
              <a:rPr lang="en-GB" sz="1400">
                <a:solidFill>
                  <a:srgbClr val="002060"/>
                </a:solidFill>
              </a:rPr>
              <a:t> for in-demand homebuilding occupations strategically located in areas with high housing demand.</a:t>
            </a:r>
            <a:endParaRPr lang="en-GB" sz="1400">
              <a:solidFill>
                <a:srgbClr val="002060"/>
              </a:solidFill>
              <a:highlight>
                <a:srgbClr val="FFFF00"/>
              </a:highlight>
            </a:endParaRPr>
          </a:p>
          <a:p>
            <a:pPr marL="342900" lvl="0" indent="-342900" fontAlgn="base">
              <a:buClr>
                <a:schemeClr val="accent2"/>
              </a:buClr>
              <a:buFont typeface="Arial" panose="020B0604020202020204" pitchFamily="34" charset="0"/>
              <a:buChar char="•"/>
              <a:tabLst>
                <a:tab pos="457200" algn="l"/>
              </a:tabLst>
            </a:pPr>
            <a:endParaRPr lang="en-GB" sz="1400" i="1"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30920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F81EB-9C7E-F225-FA39-B4403C058BD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89829E-25DC-7AC7-AD25-441CD8760343}"/>
              </a:ext>
            </a:extLst>
          </p:cNvPr>
          <p:cNvSpPr>
            <a:spLocks noGrp="1"/>
          </p:cNvSpPr>
          <p:nvPr>
            <p:ph type="title"/>
          </p:nvPr>
        </p:nvSpPr>
        <p:spPr/>
        <p:txBody>
          <a:bodyPr lIns="91440" tIns="45720" rIns="91440" bIns="45720" anchor="t"/>
          <a:lstStyle/>
          <a:p>
            <a:r>
              <a:rPr lang="en-GB" b="1"/>
              <a:t>Aims of Fund</a:t>
            </a:r>
            <a:endParaRPr lang="en-US"/>
          </a:p>
        </p:txBody>
      </p:sp>
      <p:sp>
        <p:nvSpPr>
          <p:cNvPr id="8" name="Text Placeholder 2">
            <a:extLst>
              <a:ext uri="{FF2B5EF4-FFF2-40B4-BE49-F238E27FC236}">
                <a16:creationId xmlns:a16="http://schemas.microsoft.com/office/drawing/2014/main" id="{6C9A29AE-40AA-CB28-DCBD-EB87D7389464}"/>
              </a:ext>
            </a:extLst>
          </p:cNvPr>
          <p:cNvSpPr txBox="1">
            <a:spLocks/>
          </p:cNvSpPr>
          <p:nvPr/>
        </p:nvSpPr>
        <p:spPr>
          <a:xfrm>
            <a:off x="353515" y="672239"/>
            <a:ext cx="8312927" cy="2993282"/>
          </a:xfrm>
          <a:prstGeom prst="rect">
            <a:avLst/>
          </a:prstGeom>
        </p:spPr>
        <p:txBody>
          <a:bodyPr lIns="91440" tIns="45720" rIns="91440" bIns="45720" numCol="1" anchor="t">
            <a:noAutofit/>
          </a:bodyPr>
          <a:lstStyle>
            <a:lvl1pPr marL="342891" marR="0" indent="-342891" algn="l" defTabSz="914377" rtl="0" eaLnBrk="1" fontAlgn="auto" latinLnBrk="0" hangingPunct="1">
              <a:lnSpc>
                <a:spcPct val="100000"/>
              </a:lnSpc>
              <a:spcBef>
                <a:spcPts val="1000"/>
              </a:spcBef>
              <a:spcAft>
                <a:spcPts val="0"/>
              </a:spcAft>
              <a:buClr>
                <a:srgbClr val="B1006E"/>
              </a:buClr>
              <a:buSzPct val="100000"/>
              <a:buFont typeface="Arial" charset="0"/>
              <a:buChar char="•"/>
              <a:tabLst/>
              <a:defRPr sz="1600" kern="1200" baseline="0">
                <a:solidFill>
                  <a:schemeClr val="tx1"/>
                </a:solidFill>
                <a:latin typeface="+mn-lt"/>
                <a:ea typeface="+mn-ea"/>
                <a:cs typeface="+mn-cs"/>
              </a:defRPr>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B0F0"/>
              </a:buClr>
              <a:buSzPct val="100000"/>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B0F0"/>
              </a:buClr>
              <a:buSzPct val="100000"/>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B0F0"/>
              </a:buClr>
              <a:buSzPct val="100000"/>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GB" sz="1200">
              <a:solidFill>
                <a:srgbClr val="000000"/>
              </a:solidFill>
              <a:ea typeface="Times New Roman" panose="02020603050405020304" pitchFamily="18" charset="0"/>
              <a:cs typeface="Arial"/>
            </a:endParaRPr>
          </a:p>
          <a:p>
            <a:pPr marL="0" indent="0">
              <a:buNone/>
            </a:pPr>
            <a:endParaRPr lang="en-GB" sz="1200">
              <a:latin typeface="Arial"/>
              <a:cs typeface="Arial"/>
            </a:endParaRPr>
          </a:p>
        </p:txBody>
      </p:sp>
      <p:sp>
        <p:nvSpPr>
          <p:cNvPr id="5" name="TextBox 4">
            <a:extLst>
              <a:ext uri="{FF2B5EF4-FFF2-40B4-BE49-F238E27FC236}">
                <a16:creationId xmlns:a16="http://schemas.microsoft.com/office/drawing/2014/main" id="{3E01D650-2590-3B4F-2A35-0807591AFFC1}"/>
              </a:ext>
            </a:extLst>
          </p:cNvPr>
          <p:cNvSpPr txBox="1"/>
          <p:nvPr/>
        </p:nvSpPr>
        <p:spPr>
          <a:xfrm>
            <a:off x="271244" y="920087"/>
            <a:ext cx="8268251" cy="353943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400">
                <a:solidFill>
                  <a:srgbClr val="002060"/>
                </a:solidFill>
              </a:rPr>
              <a:t>The primary aim of this fund is to increase the number of providers offering accelerated, block-release apprenticeships for in-demand occupations within the homebuilding sector. This expansion is intended to better manage regional peaks in training demand resulting from the government’s ambitious homebuilding targets.</a:t>
            </a:r>
          </a:p>
          <a:p>
            <a:pPr marL="285750" indent="-285750">
              <a:buFont typeface="Arial" panose="020B0604020202020204" pitchFamily="34" charset="0"/>
              <a:buChar char="•"/>
            </a:pPr>
            <a:endParaRPr lang="en-GB" sz="1400">
              <a:solidFill>
                <a:srgbClr val="002060"/>
              </a:solidFill>
            </a:endParaRPr>
          </a:p>
          <a:p>
            <a:pPr marL="285750" indent="-285750">
              <a:buFont typeface="Arial" panose="020B0604020202020204" pitchFamily="34" charset="0"/>
              <a:buChar char="•"/>
            </a:pPr>
            <a:r>
              <a:rPr lang="en-GB" sz="1400">
                <a:solidFill>
                  <a:srgbClr val="002060"/>
                </a:solidFill>
              </a:rPr>
              <a:t>The primary benefit for participating providers will be the opportunity to grow apprenticeship starts through the adoption of an accelerated, block-release apprenticeship delivery model tailored to the needs of the homebuilding sector. </a:t>
            </a:r>
            <a:endParaRPr lang="en-GB" sz="1400">
              <a:solidFill>
                <a:srgbClr val="002060"/>
              </a:solidFill>
              <a:cs typeface="Arial"/>
            </a:endParaRPr>
          </a:p>
          <a:p>
            <a:pPr marL="285750" indent="-285750">
              <a:buFont typeface="Arial" panose="020B0604020202020204" pitchFamily="34" charset="0"/>
              <a:buChar char="•"/>
            </a:pPr>
            <a:endParaRPr lang="en-GB" sz="1400">
              <a:solidFill>
                <a:srgbClr val="002060"/>
              </a:solidFill>
            </a:endParaRPr>
          </a:p>
          <a:p>
            <a:pPr marL="285750" indent="-285750">
              <a:buFont typeface="Arial" panose="020B0604020202020204" pitchFamily="34" charset="0"/>
              <a:buChar char="•"/>
            </a:pPr>
            <a:r>
              <a:rPr lang="en-GB" sz="1400">
                <a:solidFill>
                  <a:srgbClr val="002060"/>
                </a:solidFill>
              </a:rPr>
              <a:t>This model supports increased learner throughput and improved completion rates, with the potential to generate long-term financial and reputational value for providers.</a:t>
            </a:r>
            <a:endParaRPr lang="en-GB" sz="1400">
              <a:solidFill>
                <a:srgbClr val="002060"/>
              </a:solidFill>
              <a:cs typeface="Arial"/>
            </a:endParaRPr>
          </a:p>
          <a:p>
            <a:pPr marL="285750" indent="-285750">
              <a:buFont typeface="Arial" panose="020B0604020202020204" pitchFamily="34" charset="0"/>
              <a:buChar char="•"/>
            </a:pPr>
            <a:endParaRPr lang="en-GB" sz="1400">
              <a:solidFill>
                <a:srgbClr val="002060"/>
              </a:solidFill>
            </a:endParaRPr>
          </a:p>
          <a:p>
            <a:pPr marL="285750" indent="-285750">
              <a:buFont typeface="Arial" panose="020B0604020202020204" pitchFamily="34" charset="0"/>
              <a:buChar char="•"/>
            </a:pPr>
            <a:r>
              <a:rPr lang="en-GB" sz="1400">
                <a:solidFill>
                  <a:srgbClr val="002060"/>
                </a:solidFill>
              </a:rPr>
              <a:t>CITB are investing £672,500 in 20 providers over a three-year period. </a:t>
            </a:r>
            <a:endParaRPr lang="en-GB" sz="1400">
              <a:solidFill>
                <a:srgbClr val="002060"/>
              </a:solidFill>
              <a:cs typeface="Arial" panose="020B0604020202020204"/>
            </a:endParaRPr>
          </a:p>
          <a:p>
            <a:pPr marL="285750" indent="-285750">
              <a:buFont typeface="Arial" panose="020B0604020202020204" pitchFamily="34" charset="0"/>
              <a:buChar char="•"/>
            </a:pPr>
            <a:endParaRPr lang="en-GB" sz="1400">
              <a:solidFill>
                <a:srgbClr val="002060"/>
              </a:solidFill>
            </a:endParaRPr>
          </a:p>
          <a:p>
            <a:pPr marL="285750" indent="-285750">
              <a:buFont typeface="Arial" panose="020B0604020202020204" pitchFamily="34" charset="0"/>
              <a:buChar char="•"/>
            </a:pPr>
            <a:endParaRPr lang="en-GB" sz="1400">
              <a:solidFill>
                <a:srgbClr val="002060"/>
              </a:solidFill>
            </a:endParaRPr>
          </a:p>
          <a:p>
            <a:endParaRPr lang="en-GB" sz="14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49352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726434-98E9-C2B9-C2F1-68BAEFB506F3}"/>
              </a:ext>
            </a:extLst>
          </p:cNvPr>
          <p:cNvSpPr>
            <a:spLocks noGrp="1"/>
          </p:cNvSpPr>
          <p:nvPr>
            <p:ph type="body" sz="quarter" idx="10"/>
          </p:nvPr>
        </p:nvSpPr>
        <p:spPr>
          <a:xfrm>
            <a:off x="334745" y="887161"/>
            <a:ext cx="8482938" cy="3899763"/>
          </a:xfrm>
        </p:spPr>
        <p:txBody>
          <a:bodyPr lIns="91440" tIns="45720" rIns="91440" bIns="45720" numCol="1" anchor="t">
            <a:noAutofit/>
          </a:bodyPr>
          <a:lstStyle/>
          <a:p>
            <a:pPr marL="342265" indent="-342265"/>
            <a:r>
              <a:rPr lang="en-GB" sz="1400" dirty="0">
                <a:solidFill>
                  <a:srgbClr val="002060"/>
                </a:solidFill>
              </a:rPr>
              <a:t>The first tranche of funding opportunities will open in the following five locations:</a:t>
            </a:r>
            <a:endParaRPr lang="en-US" dirty="0"/>
          </a:p>
          <a:p>
            <a:pPr marL="639445" indent="-282575">
              <a:spcBef>
                <a:spcPts val="0"/>
              </a:spcBef>
            </a:pPr>
            <a:r>
              <a:rPr lang="en-GB" sz="1400" dirty="0">
                <a:solidFill>
                  <a:srgbClr val="002060"/>
                </a:solidFill>
              </a:rPr>
              <a:t>Greater Manchester</a:t>
            </a:r>
            <a:endParaRPr lang="en-GB" sz="1400" dirty="0">
              <a:solidFill>
                <a:srgbClr val="002060"/>
              </a:solidFill>
              <a:cs typeface="Arial" panose="020B0604020202020204"/>
            </a:endParaRPr>
          </a:p>
          <a:p>
            <a:pPr marL="639445" lvl="0" indent="-282575">
              <a:spcBef>
                <a:spcPts val="0"/>
              </a:spcBef>
            </a:pPr>
            <a:r>
              <a:rPr lang="en-GB" sz="1400" dirty="0">
                <a:solidFill>
                  <a:srgbClr val="002060"/>
                </a:solidFill>
              </a:rPr>
              <a:t>West Yorkshire</a:t>
            </a:r>
            <a:endParaRPr lang="en-GB" sz="1400" dirty="0">
              <a:solidFill>
                <a:srgbClr val="002060"/>
              </a:solidFill>
              <a:cs typeface="Arial" panose="020B0604020202020204"/>
            </a:endParaRPr>
          </a:p>
          <a:p>
            <a:pPr marL="639445" lvl="0" indent="-282575">
              <a:spcBef>
                <a:spcPts val="0"/>
              </a:spcBef>
            </a:pPr>
            <a:r>
              <a:rPr lang="en-GB" sz="1400" dirty="0">
                <a:solidFill>
                  <a:srgbClr val="002060"/>
                </a:solidFill>
              </a:rPr>
              <a:t>West Midlands</a:t>
            </a:r>
            <a:endParaRPr lang="en-GB" sz="1400" dirty="0">
              <a:solidFill>
                <a:srgbClr val="002060"/>
              </a:solidFill>
              <a:cs typeface="Arial" panose="020B0604020202020204"/>
            </a:endParaRPr>
          </a:p>
          <a:p>
            <a:pPr marL="639445" lvl="0" indent="-282575">
              <a:spcBef>
                <a:spcPts val="0"/>
              </a:spcBef>
            </a:pPr>
            <a:r>
              <a:rPr lang="en-GB" sz="1400" dirty="0">
                <a:solidFill>
                  <a:srgbClr val="002060"/>
                </a:solidFill>
              </a:rPr>
              <a:t>Kent</a:t>
            </a:r>
            <a:endParaRPr lang="en-GB" sz="1400" dirty="0">
              <a:solidFill>
                <a:srgbClr val="002060"/>
              </a:solidFill>
              <a:cs typeface="Arial" panose="020B0604020202020204"/>
            </a:endParaRPr>
          </a:p>
          <a:p>
            <a:pPr marL="639445" lvl="0" indent="-282575">
              <a:spcBef>
                <a:spcPts val="0"/>
              </a:spcBef>
            </a:pPr>
            <a:r>
              <a:rPr lang="en-GB" sz="1400" dirty="0">
                <a:solidFill>
                  <a:srgbClr val="002060"/>
                </a:solidFill>
              </a:rPr>
              <a:t>Bedfordshire / Hertfordshire</a:t>
            </a:r>
            <a:endParaRPr lang="en-GB" sz="1400" dirty="0">
              <a:solidFill>
                <a:srgbClr val="002060"/>
              </a:solidFill>
              <a:cs typeface="Arial" panose="020B0604020202020204"/>
            </a:endParaRPr>
          </a:p>
          <a:p>
            <a:pPr marL="342265" indent="-342265" algn="just"/>
            <a:r>
              <a:rPr lang="en-GB" sz="1400" dirty="0">
                <a:solidFill>
                  <a:srgbClr val="002060"/>
                </a:solidFill>
              </a:rPr>
              <a:t>Locations have been selected by applying a multi-layered assessment framework, which considered areas:</a:t>
            </a:r>
            <a:endParaRPr lang="en-GB" sz="1400" dirty="0">
              <a:solidFill>
                <a:srgbClr val="002060"/>
              </a:solidFill>
              <a:cs typeface="Arial" panose="020B0604020202020204"/>
            </a:endParaRPr>
          </a:p>
          <a:p>
            <a:pPr marL="639445" indent="-282575" algn="just">
              <a:spcBef>
                <a:spcPts val="0"/>
              </a:spcBef>
            </a:pPr>
            <a:r>
              <a:rPr lang="en-GB" sz="1400" dirty="0">
                <a:solidFill>
                  <a:srgbClr val="002060"/>
                </a:solidFill>
              </a:rPr>
              <a:t>with a high volume of active large-scale homebuilding sites</a:t>
            </a:r>
            <a:endParaRPr lang="en-GB" sz="1400" dirty="0">
              <a:solidFill>
                <a:srgbClr val="002060"/>
              </a:solidFill>
              <a:cs typeface="Arial" panose="020B0604020202020204"/>
            </a:endParaRPr>
          </a:p>
          <a:p>
            <a:pPr marL="639445" indent="-282575" algn="just">
              <a:spcBef>
                <a:spcPts val="0"/>
              </a:spcBef>
            </a:pPr>
            <a:r>
              <a:rPr lang="en-GB" sz="1400" dirty="0">
                <a:solidFill>
                  <a:srgbClr val="002060"/>
                </a:solidFill>
              </a:rPr>
              <a:t>additional non-homebuilding construction activity likely to increase demand</a:t>
            </a:r>
            <a:endParaRPr lang="en-GB" sz="1400" dirty="0">
              <a:solidFill>
                <a:srgbClr val="002060"/>
              </a:solidFill>
              <a:cs typeface="Arial" panose="020B0604020202020204"/>
            </a:endParaRPr>
          </a:p>
          <a:p>
            <a:pPr marL="639445" indent="-282575" algn="just">
              <a:spcBef>
                <a:spcPts val="0"/>
              </a:spcBef>
            </a:pPr>
            <a:r>
              <a:rPr lang="en-GB" sz="1400" dirty="0">
                <a:solidFill>
                  <a:srgbClr val="002060"/>
                </a:solidFill>
              </a:rPr>
              <a:t>an identified need for additional training capacity</a:t>
            </a:r>
            <a:endParaRPr lang="en-GB" sz="1400" dirty="0">
              <a:solidFill>
                <a:srgbClr val="002060"/>
              </a:solidFill>
              <a:cs typeface="Arial" panose="020B0604020202020204"/>
            </a:endParaRPr>
          </a:p>
          <a:p>
            <a:pPr marL="356870" indent="0" algn="just">
              <a:buNone/>
            </a:pPr>
            <a:r>
              <a:rPr lang="en-GB" sz="1400" dirty="0">
                <a:solidFill>
                  <a:srgbClr val="002060"/>
                </a:solidFill>
              </a:rPr>
              <a:t>Underpinning the assessment framework, consultation with colleagues and stakeholders at the local level has taken place to ensure the data accurately reflects the location; while ensuring agreement on the suitability of the Accelerated Apprenticeship model as an appropriate intervention.</a:t>
            </a:r>
            <a:endParaRPr lang="en-GB" sz="1400" dirty="0">
              <a:solidFill>
                <a:srgbClr val="002060"/>
              </a:solidFill>
              <a:cs typeface="Arial" panose="020B0604020202020204"/>
            </a:endParaRPr>
          </a:p>
          <a:p>
            <a:pPr marL="0" indent="0">
              <a:buNone/>
            </a:pPr>
            <a:endParaRPr lang="en-US" dirty="0"/>
          </a:p>
        </p:txBody>
      </p:sp>
      <p:sp>
        <p:nvSpPr>
          <p:cNvPr id="3" name="Title 2">
            <a:extLst>
              <a:ext uri="{FF2B5EF4-FFF2-40B4-BE49-F238E27FC236}">
                <a16:creationId xmlns:a16="http://schemas.microsoft.com/office/drawing/2014/main" id="{E72B6F7A-4147-B8C9-D36A-1399E2A0EE84}"/>
              </a:ext>
            </a:extLst>
          </p:cNvPr>
          <p:cNvSpPr>
            <a:spLocks noGrp="1"/>
          </p:cNvSpPr>
          <p:nvPr>
            <p:ph type="title"/>
          </p:nvPr>
        </p:nvSpPr>
        <p:spPr/>
        <p:txBody>
          <a:bodyPr lIns="91440" tIns="45720" rIns="91440" bIns="45720" anchor="t"/>
          <a:lstStyle/>
          <a:p>
            <a:r>
              <a:rPr lang="en-US" b="1">
                <a:cs typeface="Arial"/>
              </a:rPr>
              <a:t>Tranche 1 Locations</a:t>
            </a:r>
            <a:endParaRPr lang="en-US" b="1"/>
          </a:p>
        </p:txBody>
      </p:sp>
    </p:spTree>
    <p:extLst>
      <p:ext uri="{BB962C8B-B14F-4D97-AF65-F5344CB8AC3E}">
        <p14:creationId xmlns:p14="http://schemas.microsoft.com/office/powerpoint/2010/main" val="1309337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39635" y="793642"/>
            <a:ext cx="8150246" cy="3931870"/>
          </a:xfrm>
        </p:spPr>
        <p:txBody>
          <a:bodyPr lIns="91440" tIns="45720" rIns="91440" bIns="45720" numCol="1" anchor="t">
            <a:noAutofit/>
          </a:bodyPr>
          <a:lstStyle/>
          <a:p>
            <a:pPr marL="357188" indent="-357188"/>
            <a:r>
              <a:rPr lang="en-GB" sz="1400">
                <a:solidFill>
                  <a:srgbClr val="002060"/>
                </a:solidFill>
              </a:rPr>
              <a:t>CITB will provide an initial set-up budget to successful applicants in return for a commitment to deliver the accelerated apprenticeship model. </a:t>
            </a:r>
          </a:p>
          <a:p>
            <a:pPr marL="357188" indent="-357188"/>
            <a:r>
              <a:rPr lang="en-GB" sz="1400">
                <a:solidFill>
                  <a:srgbClr val="002060"/>
                </a:solidFill>
              </a:rPr>
              <a:t>There is no requirement for new physical infrastructure; providers should expand existing provision or reconfigure current delivery models to meet programme objectives.</a:t>
            </a:r>
          </a:p>
          <a:p>
            <a:pPr marL="357188" indent="-357188"/>
            <a:r>
              <a:rPr lang="en-GB" sz="1400">
                <a:solidFill>
                  <a:srgbClr val="002060"/>
                </a:solidFill>
              </a:rPr>
              <a:t>The accelerated apprenticeship must be delivered in such a way that the apprentices complete the  training in a significantly shorter timeframe than traditional routes—typically within 14 to 18 months, including the gateway and end-point assessment stages, compared to the standard 2–3 years.</a:t>
            </a:r>
          </a:p>
          <a:p>
            <a:pPr marL="357188" indent="-357188"/>
            <a:r>
              <a:rPr lang="en-GB" sz="1400">
                <a:solidFill>
                  <a:srgbClr val="002060"/>
                </a:solidFill>
              </a:rPr>
              <a:t>This condensed timeframe is achieved through flexible delivery methods such as:</a:t>
            </a:r>
          </a:p>
          <a:p>
            <a:pPr marL="714375" lvl="0" indent="-357188"/>
            <a:r>
              <a:rPr lang="en-GB" sz="1400">
                <a:solidFill>
                  <a:srgbClr val="002060"/>
                </a:solidFill>
              </a:rPr>
              <a:t>Front-loading, an intensive block of initial training designed to embed core knowledge early in the apprenticeship.</a:t>
            </a:r>
          </a:p>
          <a:p>
            <a:pPr marL="714375" lvl="0" indent="-357188"/>
            <a:r>
              <a:rPr lang="en-GB" sz="1400">
                <a:solidFill>
                  <a:srgbClr val="002060"/>
                </a:solidFill>
              </a:rPr>
              <a:t>Block release, structured periods of concentrated training (typically 1–2 weeks in duration), interspersed with extended periods of on-site learning.</a:t>
            </a:r>
          </a:p>
        </p:txBody>
      </p:sp>
      <p:sp>
        <p:nvSpPr>
          <p:cNvPr id="6" name="Title 5"/>
          <p:cNvSpPr>
            <a:spLocks noGrp="1"/>
          </p:cNvSpPr>
          <p:nvPr>
            <p:ph type="title"/>
          </p:nvPr>
        </p:nvSpPr>
        <p:spPr/>
        <p:txBody>
          <a:bodyPr lIns="91440" tIns="45720" rIns="91440" bIns="45720" anchor="t"/>
          <a:lstStyle/>
          <a:p>
            <a:r>
              <a:rPr lang="en-GB" b="1"/>
              <a:t>CITB Proposal</a:t>
            </a:r>
          </a:p>
        </p:txBody>
      </p:sp>
    </p:spTree>
    <p:extLst>
      <p:ext uri="{BB962C8B-B14F-4D97-AF65-F5344CB8AC3E}">
        <p14:creationId xmlns:p14="http://schemas.microsoft.com/office/powerpoint/2010/main" val="883910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B0B5E2-AEC4-71EA-1E2E-6587B75737C1}"/>
              </a:ext>
            </a:extLst>
          </p:cNvPr>
          <p:cNvSpPr>
            <a:spLocks noGrp="1"/>
          </p:cNvSpPr>
          <p:nvPr>
            <p:ph type="body" sz="quarter" idx="10"/>
          </p:nvPr>
        </p:nvSpPr>
        <p:spPr>
          <a:xfrm>
            <a:off x="192317" y="872536"/>
            <a:ext cx="8759366" cy="4135233"/>
          </a:xfrm>
        </p:spPr>
        <p:txBody>
          <a:bodyPr/>
          <a:lstStyle/>
          <a:p>
            <a:r>
              <a:rPr lang="en-GB" sz="1400">
                <a:solidFill>
                  <a:srgbClr val="002060"/>
                </a:solidFill>
              </a:rPr>
              <a:t>The provider will be responsible for the design, development, and delivery of an accelerated apprenticeship programme aligned to recognised apprenticeship standards that support the homebuilding sector in England.</a:t>
            </a:r>
          </a:p>
          <a:p>
            <a:r>
              <a:rPr lang="en-GB" sz="1400">
                <a:solidFill>
                  <a:srgbClr val="002060"/>
                </a:solidFill>
              </a:rPr>
              <a:t>The accelerated apprenticeships must be in one of the high-demand construction occupations within homebuilding; we expect most of the new accelerated apprenticeship starts to be in the following apprenticeship standards:</a:t>
            </a:r>
          </a:p>
          <a:p>
            <a:pPr marL="355600" indent="0">
              <a:buNone/>
              <a:tabLst>
                <a:tab pos="2690813" algn="l"/>
                <a:tab pos="5294313" algn="l"/>
              </a:tabLst>
            </a:pPr>
            <a:r>
              <a:rPr lang="en-GB" sz="1400">
                <a:solidFill>
                  <a:srgbClr val="002060"/>
                </a:solidFill>
              </a:rPr>
              <a:t>* Bricklayer	* Carpentry and Joinery	* Groundworker	* Plasterer	</a:t>
            </a:r>
          </a:p>
          <a:p>
            <a:pPr marL="355600" indent="0">
              <a:spcBef>
                <a:spcPts val="0"/>
              </a:spcBef>
              <a:buNone/>
              <a:tabLst>
                <a:tab pos="2690813" algn="l"/>
                <a:tab pos="5294313" algn="l"/>
              </a:tabLst>
            </a:pPr>
            <a:r>
              <a:rPr lang="en-GB" sz="1400">
                <a:solidFill>
                  <a:srgbClr val="002060"/>
                </a:solidFill>
              </a:rPr>
              <a:t>* Painter and Decorator	* Roofing Operative	* Wall and Floor Tiler</a:t>
            </a:r>
          </a:p>
          <a:p>
            <a:pPr marL="0" indent="0">
              <a:spcBef>
                <a:spcPts val="0"/>
              </a:spcBef>
              <a:buNone/>
              <a:tabLst>
                <a:tab pos="357188" algn="l"/>
              </a:tabLst>
            </a:pPr>
            <a:r>
              <a:rPr lang="en-GB" sz="1400" i="1">
                <a:solidFill>
                  <a:srgbClr val="002060"/>
                </a:solidFill>
              </a:rPr>
              <a:t>	</a:t>
            </a:r>
            <a:r>
              <a:rPr lang="en-GB" sz="1000" i="1">
                <a:solidFill>
                  <a:srgbClr val="002060"/>
                </a:solidFill>
              </a:rPr>
              <a:t>This list is not exhaustive and other homebuilding apprenticeship standards will be eligible</a:t>
            </a:r>
            <a:r>
              <a:rPr lang="en-GB" sz="1400" i="1">
                <a:solidFill>
                  <a:srgbClr val="002060"/>
                </a:solidFill>
              </a:rPr>
              <a:t>. </a:t>
            </a:r>
            <a:endParaRPr lang="en-GB"/>
          </a:p>
          <a:p>
            <a:r>
              <a:rPr lang="en-GB" sz="1400">
                <a:solidFill>
                  <a:srgbClr val="002060"/>
                </a:solidFill>
              </a:rPr>
              <a:t>The provider will be responsible for the recruitment, training, and pastoral support of apprentices throughout the programme.</a:t>
            </a:r>
          </a:p>
          <a:p>
            <a:r>
              <a:rPr lang="en-GB" sz="1400">
                <a:solidFill>
                  <a:srgbClr val="002060"/>
                </a:solidFill>
              </a:rPr>
              <a:t>Due to the intensive nature of the accelerated model, it is essential that employers, training providers, and apprentices engage in a comprehensive initial assessment prior to enrolment to ensure the intense delivery model is suitable and that the training plan is appropriately tailored to the apprentice’s prior knowledge, experience, and the needs of the employer.</a:t>
            </a:r>
          </a:p>
        </p:txBody>
      </p:sp>
      <p:sp>
        <p:nvSpPr>
          <p:cNvPr id="3" name="Title 2">
            <a:extLst>
              <a:ext uri="{FF2B5EF4-FFF2-40B4-BE49-F238E27FC236}">
                <a16:creationId xmlns:a16="http://schemas.microsoft.com/office/drawing/2014/main" id="{28FDF9FA-87F0-2128-6E5B-535CFDCBFAD2}"/>
              </a:ext>
            </a:extLst>
          </p:cNvPr>
          <p:cNvSpPr>
            <a:spLocks noGrp="1"/>
          </p:cNvSpPr>
          <p:nvPr>
            <p:ph type="title"/>
          </p:nvPr>
        </p:nvSpPr>
        <p:spPr>
          <a:xfrm>
            <a:off x="333266" y="333178"/>
            <a:ext cx="8477468" cy="373895"/>
          </a:xfrm>
        </p:spPr>
        <p:txBody>
          <a:bodyPr/>
          <a:lstStyle/>
          <a:p>
            <a:r>
              <a:rPr lang="en-GB" b="1"/>
              <a:t>Provider Responsibility</a:t>
            </a:r>
          </a:p>
        </p:txBody>
      </p:sp>
    </p:spTree>
    <p:extLst>
      <p:ext uri="{BB962C8B-B14F-4D97-AF65-F5344CB8AC3E}">
        <p14:creationId xmlns:p14="http://schemas.microsoft.com/office/powerpoint/2010/main" val="5193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B564F-4C87-FA4B-F5CF-6C5C457DF15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8608C4D-0A0D-006C-11D3-D6D550BE5FEC}"/>
              </a:ext>
            </a:extLst>
          </p:cNvPr>
          <p:cNvSpPr>
            <a:spLocks noGrp="1"/>
          </p:cNvSpPr>
          <p:nvPr>
            <p:ph type="body" sz="quarter" idx="10"/>
          </p:nvPr>
        </p:nvSpPr>
        <p:spPr>
          <a:xfrm>
            <a:off x="192317" y="872536"/>
            <a:ext cx="8759366" cy="4135233"/>
          </a:xfrm>
        </p:spPr>
        <p:txBody>
          <a:bodyPr lIns="91440" tIns="45720" rIns="91440" bIns="45720" numCol="1" anchor="t">
            <a:noAutofit/>
          </a:bodyPr>
          <a:lstStyle/>
          <a:p>
            <a:endParaRPr lang="en-GB" sz="1400" dirty="0">
              <a:solidFill>
                <a:srgbClr val="002060"/>
              </a:solidFill>
            </a:endParaRPr>
          </a:p>
          <a:p>
            <a:pPr marL="342265" indent="-342265"/>
            <a:r>
              <a:rPr lang="en-GB" sz="1400" dirty="0">
                <a:solidFill>
                  <a:srgbClr val="002060"/>
                </a:solidFill>
              </a:rPr>
              <a:t>The provider will be required to start their first cohort of apprentices on the new accelerated model within 6 months of the Funding Agreement being signed.</a:t>
            </a:r>
            <a:endParaRPr lang="en-GB" sz="1400">
              <a:solidFill>
                <a:srgbClr val="002060"/>
              </a:solidFill>
              <a:cs typeface="Arial" panose="020B0604020202020204"/>
            </a:endParaRPr>
          </a:p>
          <a:p>
            <a:r>
              <a:rPr lang="en-GB" sz="1400" dirty="0">
                <a:solidFill>
                  <a:srgbClr val="002060"/>
                </a:solidFill>
              </a:rPr>
              <a:t>The provider will be committing to delivering accelerated apprenticeships for a minimum of 2-years, with a 3</a:t>
            </a:r>
            <a:r>
              <a:rPr lang="en-GB" sz="1400" baseline="30000" dirty="0">
                <a:solidFill>
                  <a:srgbClr val="002060"/>
                </a:solidFill>
              </a:rPr>
              <a:t>rd</a:t>
            </a:r>
            <a:r>
              <a:rPr lang="en-GB" sz="1400" dirty="0">
                <a:solidFill>
                  <a:srgbClr val="002060"/>
                </a:solidFill>
              </a:rPr>
              <a:t> year built into the agreement for the reporting of outcomes.</a:t>
            </a:r>
          </a:p>
          <a:p>
            <a:pPr marL="342265" indent="-342265"/>
            <a:r>
              <a:rPr lang="en-GB" sz="1400">
                <a:solidFill>
                  <a:srgbClr val="002060"/>
                </a:solidFill>
              </a:rPr>
              <a:t>The aim is for each </a:t>
            </a:r>
            <a:r>
              <a:rPr lang="en-GB" sz="1400" dirty="0">
                <a:solidFill>
                  <a:srgbClr val="002060"/>
                </a:solidFill>
              </a:rPr>
              <a:t>provider </a:t>
            </a:r>
            <a:r>
              <a:rPr lang="en-GB" sz="1400">
                <a:solidFill>
                  <a:srgbClr val="002060"/>
                </a:solidFill>
              </a:rPr>
              <a:t>to</a:t>
            </a:r>
            <a:r>
              <a:rPr lang="en-GB" sz="1400" dirty="0">
                <a:solidFill>
                  <a:srgbClr val="002060"/>
                </a:solidFill>
              </a:rPr>
              <a:t> commit to starting 42 accelerated apprentices a year, for 2 years.</a:t>
            </a:r>
            <a:endParaRPr lang="en-GB" sz="1400">
              <a:solidFill>
                <a:srgbClr val="002060"/>
              </a:solidFill>
              <a:cs typeface="Arial"/>
            </a:endParaRPr>
          </a:p>
          <a:p>
            <a:pPr marL="0" indent="0">
              <a:buNone/>
            </a:pPr>
            <a:endParaRPr lang="en-GB" sz="1400" dirty="0">
              <a:solidFill>
                <a:srgbClr val="002060"/>
              </a:solidFill>
            </a:endParaRPr>
          </a:p>
        </p:txBody>
      </p:sp>
      <p:sp>
        <p:nvSpPr>
          <p:cNvPr id="3" name="Title 2">
            <a:extLst>
              <a:ext uri="{FF2B5EF4-FFF2-40B4-BE49-F238E27FC236}">
                <a16:creationId xmlns:a16="http://schemas.microsoft.com/office/drawing/2014/main" id="{6D61EA7F-6F48-3AE8-2A4C-C58AC75B6E05}"/>
              </a:ext>
            </a:extLst>
          </p:cNvPr>
          <p:cNvSpPr>
            <a:spLocks noGrp="1"/>
          </p:cNvSpPr>
          <p:nvPr>
            <p:ph type="title"/>
          </p:nvPr>
        </p:nvSpPr>
        <p:spPr>
          <a:xfrm>
            <a:off x="333266" y="333178"/>
            <a:ext cx="8477468" cy="373895"/>
          </a:xfrm>
        </p:spPr>
        <p:txBody>
          <a:bodyPr/>
          <a:lstStyle/>
          <a:p>
            <a:r>
              <a:rPr lang="en-GB" b="1"/>
              <a:t>Provider Responsibility</a:t>
            </a:r>
          </a:p>
        </p:txBody>
      </p:sp>
      <p:pic>
        <p:nvPicPr>
          <p:cNvPr id="5" name="Picture 4">
            <a:extLst>
              <a:ext uri="{FF2B5EF4-FFF2-40B4-BE49-F238E27FC236}">
                <a16:creationId xmlns:a16="http://schemas.microsoft.com/office/drawing/2014/main" id="{0C5C7D83-74D9-AAFB-24D7-079C6F871502}"/>
              </a:ext>
            </a:extLst>
          </p:cNvPr>
          <p:cNvPicPr>
            <a:picLocks noChangeAspect="1"/>
          </p:cNvPicPr>
          <p:nvPr/>
        </p:nvPicPr>
        <p:blipFill>
          <a:blip r:embed="rId3"/>
          <a:stretch>
            <a:fillRect/>
          </a:stretch>
        </p:blipFill>
        <p:spPr>
          <a:xfrm>
            <a:off x="6008902" y="2743397"/>
            <a:ext cx="2801832" cy="2066925"/>
          </a:xfrm>
          <a:prstGeom prst="rect">
            <a:avLst/>
          </a:prstGeom>
        </p:spPr>
      </p:pic>
    </p:spTree>
    <p:extLst>
      <p:ext uri="{BB962C8B-B14F-4D97-AF65-F5344CB8AC3E}">
        <p14:creationId xmlns:p14="http://schemas.microsoft.com/office/powerpoint/2010/main" val="2488773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D2C35-283B-0542-BD92-764B5A18E33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E177A2-753C-8B63-402B-F82083977C3B}"/>
              </a:ext>
            </a:extLst>
          </p:cNvPr>
          <p:cNvSpPr>
            <a:spLocks noGrp="1"/>
          </p:cNvSpPr>
          <p:nvPr>
            <p:ph type="body" sz="quarter" idx="10"/>
          </p:nvPr>
        </p:nvSpPr>
        <p:spPr>
          <a:xfrm>
            <a:off x="271423" y="780547"/>
            <a:ext cx="8477290" cy="4444596"/>
          </a:xfrm>
        </p:spPr>
        <p:txBody>
          <a:bodyPr lIns="91440" tIns="45720" rIns="91440" bIns="45720" numCol="1" anchor="t">
            <a:noAutofit/>
          </a:bodyPr>
          <a:lstStyle/>
          <a:p>
            <a:pPr marL="0" indent="0">
              <a:buNone/>
            </a:pPr>
            <a:r>
              <a:rPr lang="en-GB" b="1">
                <a:solidFill>
                  <a:srgbClr val="002060"/>
                </a:solidFill>
              </a:rPr>
              <a:t>CITB NEST (New Entrant Support Team) </a:t>
            </a:r>
          </a:p>
          <a:p>
            <a:pPr marL="342265" indent="-342265"/>
            <a:r>
              <a:rPr lang="en-GB" sz="1400">
                <a:solidFill>
                  <a:srgbClr val="002060"/>
                </a:solidFill>
              </a:rPr>
              <a:t>Once the accelerated apprenticeship has been developed and is ready for the 1st cohort, the New Entrant Support Team (NEST) will play a supporting role to help training providers implement the accelerated apprenticeship model by providing the following services:</a:t>
            </a:r>
            <a:endParaRPr lang="en-GB" sz="1400">
              <a:solidFill>
                <a:srgbClr val="002060"/>
              </a:solidFill>
              <a:cs typeface="Arial"/>
            </a:endParaRPr>
          </a:p>
          <a:p>
            <a:pPr marL="714375" indent="-356870"/>
            <a:r>
              <a:rPr lang="en-GB" sz="1400">
                <a:solidFill>
                  <a:srgbClr val="002060"/>
                </a:solidFill>
              </a:rPr>
              <a:t>Supporting employers and training providers in the recruitment and selection of suitable apprenticeship candidates.</a:t>
            </a:r>
            <a:endParaRPr lang="en-GB" sz="1400">
              <a:solidFill>
                <a:srgbClr val="002060"/>
              </a:solidFill>
              <a:cs typeface="Arial"/>
            </a:endParaRPr>
          </a:p>
          <a:p>
            <a:pPr marL="714375" indent="-356870"/>
            <a:r>
              <a:rPr lang="en-GB" sz="1400">
                <a:solidFill>
                  <a:srgbClr val="002060"/>
                </a:solidFill>
              </a:rPr>
              <a:t>Assisting employers in accessing CITB grants and navigating government funding processes via the Digital Apprenticeship Service (DAS) Account.</a:t>
            </a:r>
            <a:endParaRPr lang="en-GB" sz="1400">
              <a:solidFill>
                <a:srgbClr val="002060"/>
              </a:solidFill>
              <a:cs typeface="Arial"/>
            </a:endParaRPr>
          </a:p>
          <a:p>
            <a:pPr marL="714375" indent="-356870"/>
            <a:r>
              <a:rPr lang="en-GB" sz="1400">
                <a:solidFill>
                  <a:srgbClr val="002060"/>
                </a:solidFill>
              </a:rPr>
              <a:t>Signposting employers to appropriate training providers offering the accelerated model within their region.</a:t>
            </a:r>
            <a:endParaRPr lang="en-GB" sz="1400">
              <a:solidFill>
                <a:srgbClr val="002060"/>
              </a:solidFill>
              <a:cs typeface="Arial"/>
            </a:endParaRPr>
          </a:p>
          <a:p>
            <a:pPr marL="714375" indent="-356870"/>
            <a:r>
              <a:rPr lang="en-GB" sz="1400">
                <a:solidFill>
                  <a:srgbClr val="002060"/>
                </a:solidFill>
              </a:rPr>
              <a:t>Delivering mentor training for in-house staff to ensure effective apprentice supervision and support in the workplace.</a:t>
            </a:r>
            <a:endParaRPr lang="en-GB" sz="1400">
              <a:solidFill>
                <a:srgbClr val="002060"/>
              </a:solidFill>
              <a:cs typeface="Arial"/>
            </a:endParaRPr>
          </a:p>
          <a:p>
            <a:pPr marL="342265" indent="-342265"/>
            <a:endParaRPr lang="en-GB">
              <a:cs typeface="Arial" panose="020B0604020202020204"/>
            </a:endParaRPr>
          </a:p>
          <a:p>
            <a:pPr marL="0" indent="0">
              <a:buNone/>
            </a:pPr>
            <a:endParaRPr lang="en-GB"/>
          </a:p>
          <a:p>
            <a:pPr marL="342265" indent="-342265"/>
            <a:endParaRPr lang="en-GB">
              <a:cs typeface="Arial" panose="020B0604020202020204"/>
            </a:endParaRPr>
          </a:p>
          <a:p>
            <a:pPr marL="342265" indent="-342265"/>
            <a:endParaRPr lang="en-GB">
              <a:cs typeface="Arial" panose="020B0604020202020204"/>
            </a:endParaRPr>
          </a:p>
        </p:txBody>
      </p:sp>
      <p:sp>
        <p:nvSpPr>
          <p:cNvPr id="3" name="Title 2">
            <a:extLst>
              <a:ext uri="{FF2B5EF4-FFF2-40B4-BE49-F238E27FC236}">
                <a16:creationId xmlns:a16="http://schemas.microsoft.com/office/drawing/2014/main" id="{A63B6654-F313-D752-5544-90C41B16DC1F}"/>
              </a:ext>
            </a:extLst>
          </p:cNvPr>
          <p:cNvSpPr>
            <a:spLocks noGrp="1"/>
          </p:cNvSpPr>
          <p:nvPr>
            <p:ph type="title"/>
          </p:nvPr>
        </p:nvSpPr>
        <p:spPr/>
        <p:txBody>
          <a:bodyPr/>
          <a:lstStyle/>
          <a:p>
            <a:r>
              <a:rPr lang="en-GB" b="1"/>
              <a:t>CITB commitment</a:t>
            </a:r>
          </a:p>
        </p:txBody>
      </p:sp>
    </p:spTree>
    <p:extLst>
      <p:ext uri="{BB962C8B-B14F-4D97-AF65-F5344CB8AC3E}">
        <p14:creationId xmlns:p14="http://schemas.microsoft.com/office/powerpoint/2010/main" val="720015781"/>
      </p:ext>
    </p:extLst>
  </p:cSld>
  <p:clrMapOvr>
    <a:masterClrMapping/>
  </p:clrMapOvr>
</p:sld>
</file>

<file path=ppt/theme/theme1.xml><?xml version="1.0" encoding="utf-8"?>
<a:theme xmlns:a="http://schemas.openxmlformats.org/drawingml/2006/main" name="Covers">
  <a:themeElements>
    <a:clrScheme name="CITB - PowerPoint">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7F8D99"/>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ITB_Presentation_Resources.pptx  -  Read-Only" id="{11EBDB13-DA2E-49E4-80AD-65F616D503BF}" vid="{15A49967-154F-4AFD-8B13-422B6189DD41}"/>
    </a:ext>
  </a:extLst>
</a:theme>
</file>

<file path=ppt/theme/theme2.xml><?xml version="1.0" encoding="utf-8"?>
<a:theme xmlns:a="http://schemas.openxmlformats.org/drawingml/2006/main" name="Main Slides">
  <a:themeElements>
    <a:clrScheme name="Custom 3">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9F915E"/>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B_Presentation_Resources.pptx  -  Read-Only" id="{11EBDB13-DA2E-49E4-80AD-65F616D503BF}" vid="{765B0193-17BD-4BA7-AE46-8BA1C898DC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CA907CE37FE246874488C710B10913" ma:contentTypeVersion="14" ma:contentTypeDescription="Create a new document." ma:contentTypeScope="" ma:versionID="4c2cf2e4a017a8d9092aea1b79bf4a67">
  <xsd:schema xmlns:xsd="http://www.w3.org/2001/XMLSchema" xmlns:xs="http://www.w3.org/2001/XMLSchema" xmlns:p="http://schemas.microsoft.com/office/2006/metadata/properties" xmlns:ns2="92512324-2d7c-4c4c-8797-b673997fe7e1" xmlns:ns3="fb5ea0d1-7572-4be7-b983-3449e1edb698" targetNamespace="http://schemas.microsoft.com/office/2006/metadata/properties" ma:root="true" ma:fieldsID="59c225efceb94c56e623e75b38d23801" ns2:_="" ns3:_="">
    <xsd:import namespace="92512324-2d7c-4c4c-8797-b673997fe7e1"/>
    <xsd:import namespace="fb5ea0d1-7572-4be7-b983-3449e1edb6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LengthInSecond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512324-2d7c-4c4c-8797-b673997fe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90ea6d3-0b05-41b2-ad2a-77e8df3896bc"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5ea0d1-7572-4be7-b983-3449e1edb6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856442e-1807-42a0-93fd-635647a13a5d}" ma:internalName="TaxCatchAll" ma:showField="CatchAllData" ma:web="fb5ea0d1-7572-4be7-b983-3449e1edb6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b5ea0d1-7572-4be7-b983-3449e1edb698" xsi:nil="true"/>
    <lcf76f155ced4ddcb4097134ff3c332f xmlns="92512324-2d7c-4c4c-8797-b673997fe7e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48D8DF-19F0-42C2-B8B1-DE6EFA257D5C}">
  <ds:schemaRefs>
    <ds:schemaRef ds:uri="92512324-2d7c-4c4c-8797-b673997fe7e1"/>
    <ds:schemaRef ds:uri="fb5ea0d1-7572-4be7-b983-3449e1edb6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BCEDE9F-66AC-42C4-AB13-16C195FF42E6}">
  <ds:schemaRefs>
    <ds:schemaRef ds:uri="http://schemas.microsoft.com/sharepoint/v3/contenttype/forms"/>
  </ds:schemaRefs>
</ds:datastoreItem>
</file>

<file path=customXml/itemProps3.xml><?xml version="1.0" encoding="utf-8"?>
<ds:datastoreItem xmlns:ds="http://schemas.openxmlformats.org/officeDocument/2006/customXml" ds:itemID="{ADA2F698-BDB2-424E-A635-CC7BDC794132}">
  <ds:schemaRefs>
    <ds:schemaRef ds:uri="http://schemas.microsoft.com/office/2006/documentManagement/types"/>
    <ds:schemaRef ds:uri="http://purl.org/dc/elements/1.1/"/>
    <ds:schemaRef ds:uri="http://schemas.microsoft.com/office/2006/metadata/properties"/>
    <ds:schemaRef ds:uri="http://purl.org/dc/terms/"/>
    <ds:schemaRef ds:uri="fb5ea0d1-7572-4be7-b983-3449e1edb698"/>
    <ds:schemaRef ds:uri="http://purl.org/dc/dcmitype/"/>
    <ds:schemaRef ds:uri="http://schemas.openxmlformats.org/package/2006/metadata/core-properties"/>
    <ds:schemaRef ds:uri="92512324-2d7c-4c4c-8797-b673997fe7e1"/>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CITB_Presentation_Resources</Template>
  <TotalTime>98</TotalTime>
  <Words>3653</Words>
  <Application>Microsoft Office PowerPoint</Application>
  <PresentationFormat>On-screen Show (16:9)</PresentationFormat>
  <Paragraphs>227</Paragraphs>
  <Slides>18</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Aptos</vt:lpstr>
      <vt:lpstr>Arial</vt:lpstr>
      <vt:lpstr>Calibri</vt:lpstr>
      <vt:lpstr>Courier New</vt:lpstr>
      <vt:lpstr>Times New Roman</vt:lpstr>
      <vt:lpstr>Covers</vt:lpstr>
      <vt:lpstr>Main Slides</vt:lpstr>
      <vt:lpstr>Accelerated Apprenticeship Programme [CITB’s Homebuilding Support Package] </vt:lpstr>
      <vt:lpstr>Agenda</vt:lpstr>
      <vt:lpstr>Background</vt:lpstr>
      <vt:lpstr>Aims of Fund</vt:lpstr>
      <vt:lpstr>Tranche 1 Locations</vt:lpstr>
      <vt:lpstr>CITB Proposal</vt:lpstr>
      <vt:lpstr>Provider Responsibility</vt:lpstr>
      <vt:lpstr>Provider Responsibility</vt:lpstr>
      <vt:lpstr>CITB commitment</vt:lpstr>
      <vt:lpstr>Eligibility Criteria</vt:lpstr>
      <vt:lpstr>Performance measurements</vt:lpstr>
      <vt:lpstr>Performance Measurements</vt:lpstr>
      <vt:lpstr>Funding Model</vt:lpstr>
      <vt:lpstr>Launch Plan</vt:lpstr>
      <vt:lpstr>Application Process</vt:lpstr>
      <vt:lpstr>Letters of Support / Endorsements</vt:lpstr>
      <vt:lpstr>Key contacts</vt:lpstr>
      <vt:lpstr>Any Questions?</vt:lpstr>
    </vt:vector>
  </TitlesOfParts>
  <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lastPrinted>2024-07-29T14:43:06.0000000Z</lastPrinted>
  <dcterms:created xsi:type="dcterms:W3CDTF">2022-03-31T15:54:44.0000000Z</dcterms:created>
  <dcterms:modified xsi:type="dcterms:W3CDTF">2026-06-03T15:58:55.0000000Z</dcterms:modified>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0x010100C6CA907CE37FE246874488C710B10913</vt:lpwstr>
  </property>
  <property fmtid="{D5CDD505-2E9C-101B-9397-08002B2CF9AE}" pid="3" name="_dlc_DocIdItemGuid">
    <vt:lpwstr>ab1ab913-1738-4272-9307-bc720f80d8a0</vt:lpwstr>
  </property>
  <property fmtid="{D5CDD505-2E9C-101B-9397-08002B2CF9AE}" pid="4" name="MediaServiceImageTags">
    <vt:lpwstr/>
  </property>
</Properties>
</file>