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17"/>
  </p:notesMasterIdLst>
  <p:sldIdLst>
    <p:sldId id="273" r:id="rId5"/>
    <p:sldId id="272" r:id="rId6"/>
    <p:sldId id="258" r:id="rId7"/>
    <p:sldId id="260" r:id="rId8"/>
    <p:sldId id="259" r:id="rId9"/>
    <p:sldId id="274" r:id="rId10"/>
    <p:sldId id="268" r:id="rId11"/>
    <p:sldId id="269" r:id="rId12"/>
    <p:sldId id="270" r:id="rId13"/>
    <p:sldId id="265" r:id="rId14"/>
    <p:sldId id="323" r:id="rId15"/>
    <p:sldId id="320" r:id="rId16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18"/>
    </p:embeddedFont>
    <p:embeddedFont>
      <p:font typeface="Copperplate Gothic Bold" panose="020E0705020206020404" pitchFamily="34" charset="0"/>
      <p:regular r:id="rId19"/>
    </p:embeddedFont>
    <p:embeddedFont>
      <p:font typeface="Franklin Gothic Heavy" panose="020B0903020102020204" pitchFamily="34" charset="0"/>
      <p:regular r:id="rId20"/>
      <p:italic r:id="rId21"/>
    </p:embeddedFont>
    <p:embeddedFont>
      <p:font typeface="Minecrafter" pitchFamily="2" charset="0"/>
      <p:regular r:id="rId22"/>
    </p:embeddedFont>
    <p:embeddedFont>
      <p:font typeface="Minecrafter Alt" pitchFamily="2" charset="0"/>
      <p:regular r:id="rId23"/>
    </p:embeddedFont>
    <p:embeddedFont>
      <p:font typeface="Roboto Black" panose="020B0604020202020204" charset="0"/>
      <p:bold r:id="rId24"/>
      <p:boldItalic r:id="rId25"/>
    </p:embeddedFont>
    <p:embeddedFont>
      <p:font typeface="Roboto Medium" panose="020B0604020202020204" charset="0"/>
      <p:regular r:id="rId26"/>
      <p:bold r:id="rId27"/>
      <p:italic r:id="rId28"/>
      <p:boldItalic r:id="rId29"/>
    </p:embeddedFont>
    <p:embeddedFont>
      <p:font typeface="Segoe UI Black" panose="020B0A02040204020203" pitchFamily="34" charset="0"/>
      <p:bold r:id="rId30"/>
      <p:boldItalic r:id="rId31"/>
    </p:embeddedFont>
    <p:embeddedFont>
      <p:font typeface="Segoe UI Emoji" panose="020B0502040204020203" pitchFamily="34" charset="0"/>
      <p:regular r:id="rId32"/>
    </p:embeddedFont>
    <p:embeddedFont>
      <p:font typeface="Segoe UI Semilight" panose="020B0402040204020203" pitchFamily="34" charset="0"/>
      <p:regular r:id="rId33"/>
      <p: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99" y="2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38691d66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38691d66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fce355b83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fce355b83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fce355b83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fce355b83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0542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fce355b8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fce355b83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6763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fce355b83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fce355b83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Teachers – You can change this screen shot to align with your NPC. </a:t>
            </a:r>
            <a:r>
              <a:rPr lang="en-GB" dirty="0">
                <a:sym typeface="Wingdings" panose="05000000000000000000" pitchFamily="2" charset="2"/>
              </a:rPr>
              <a:t> 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fce355b83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fce355b83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What is the difference between a private and common space? What features define a common space? Can a building contain private and common spaces?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fce355b83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fce355b83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fce355b8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fce355b8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718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fce355b83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fce355b83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fce355b83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fce355b83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fce355b83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fce355b83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10.png"/><Relationship Id="rId10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mix3d.com/details/G009SXDFSZNC" TargetMode="External"/><Relationship Id="rId3" Type="http://schemas.openxmlformats.org/officeDocument/2006/relationships/image" Target="../media/image1.jpeg"/><Relationship Id="rId7" Type="http://schemas.microsoft.com/office/2017/06/relationships/model3d" Target="../media/model3d1.glb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L'Enfant_Plaza_Hotel_lobby_-_2011-02-13.JPG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13.JP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0" Type="http://schemas.openxmlformats.org/officeDocument/2006/relationships/hyperlink" Target="https://www.remix3d.com/details/G009SVDDMLT9" TargetMode="External"/><Relationship Id="rId4" Type="http://schemas.openxmlformats.org/officeDocument/2006/relationships/image" Target="../media/image3.png"/><Relationship Id="rId9" Type="http://schemas.microsoft.com/office/2017/06/relationships/model3d" Target="../media/model3d2.glb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hyperlink" Target="https://openclipart.org/detail/170956/leave-me-a-note-by-kg-170956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hyperlink" Target="https://www.remix3d.com/details/G009SVDDMLT9" TargetMode="External"/><Relationship Id="rId4" Type="http://schemas.openxmlformats.org/officeDocument/2006/relationships/image" Target="../media/image3.png"/><Relationship Id="rId9" Type="http://schemas.microsoft.com/office/2017/06/relationships/model3d" Target="../media/model3d2.glb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eg"/><Relationship Id="rId7" Type="http://schemas.openxmlformats.org/officeDocument/2006/relationships/hyperlink" Target="https://www.remix3d.com/details/G009SXP8268H" TargetMode="Externa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17/06/relationships/model3d" Target="../media/model3d3.glb"/><Relationship Id="rId11" Type="http://schemas.openxmlformats.org/officeDocument/2006/relationships/image" Target="../media/image5.png"/><Relationship Id="rId5" Type="http://schemas.openxmlformats.org/officeDocument/2006/relationships/image" Target="../media/image20.png"/><Relationship Id="rId10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emix3d.com/details/G009STXT394M" TargetMode="External"/><Relationship Id="rId11" Type="http://schemas.openxmlformats.org/officeDocument/2006/relationships/image" Target="../media/image10.png"/><Relationship Id="rId5" Type="http://schemas.microsoft.com/office/2017/06/relationships/model3d" Target="../media/model3d4.glb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0F383784-C797-4F65-BC56-A7B597027C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838" r="2" b="3150"/>
          <a:stretch/>
        </p:blipFill>
        <p:spPr>
          <a:xfrm rot="1074130">
            <a:off x="-1517911" y="1743888"/>
            <a:ext cx="8688905" cy="403120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4" name="Google Shape;5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5931" y="0"/>
            <a:ext cx="247830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5533549" y="1766021"/>
            <a:ext cx="5403496" cy="161145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6" name="Google Shape;56;p13"/>
          <p:cNvSpPr txBox="1">
            <a:spLocks noGrp="1"/>
          </p:cNvSpPr>
          <p:nvPr>
            <p:ph type="ctrTitle" idx="4294967295"/>
          </p:nvPr>
        </p:nvSpPr>
        <p:spPr>
          <a:xfrm>
            <a:off x="2086561" y="1656372"/>
            <a:ext cx="5212643" cy="1549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200" b="1" dirty="0">
                <a:ln>
                  <a:solidFill>
                    <a:srgbClr val="00B050"/>
                  </a:solidFill>
                </a:ln>
                <a:solidFill>
                  <a:srgbClr val="68422A"/>
                </a:solidFill>
                <a:latin typeface="Minecrafter Alt" pitchFamily="2" charset="0"/>
                <a:ea typeface="STCaiyun" panose="020B0503020204020204" pitchFamily="2" charset="-122"/>
                <a:cs typeface="Segoe UI Semilight" panose="020B0402040204020203" pitchFamily="34" charset="0"/>
                <a:sym typeface="Roboto Black"/>
              </a:rPr>
              <a:t>LESSON</a:t>
            </a:r>
            <a:r>
              <a:rPr lang="en-GB" sz="6600" b="1" dirty="0">
                <a:solidFill>
                  <a:srgbClr val="68422A"/>
                </a:solidFill>
                <a:latin typeface="Minecrafter Alt" pitchFamily="2" charset="0"/>
                <a:ea typeface="STCaiyun" panose="020B0503020204020204" pitchFamily="2" charset="-122"/>
                <a:cs typeface="Segoe UI Semilight" panose="020B0402040204020203" pitchFamily="34" charset="0"/>
                <a:sym typeface="Roboto Black"/>
              </a:rPr>
              <a:t> </a:t>
            </a:r>
            <a:r>
              <a:rPr lang="en-GB" sz="6600" b="1" dirty="0">
                <a:ln>
                  <a:solidFill>
                    <a:srgbClr val="00B050"/>
                  </a:solidFill>
                </a:ln>
                <a:solidFill>
                  <a:srgbClr val="68422A"/>
                </a:solidFill>
                <a:latin typeface="Minecrafter Alt" pitchFamily="2" charset="0"/>
                <a:ea typeface="STCaiyun" panose="020B0503020204020204" pitchFamily="2" charset="-122"/>
                <a:cs typeface="Segoe UI Semilight" panose="020B0402040204020203" pitchFamily="34" charset="0"/>
                <a:sym typeface="Roboto Black"/>
              </a:rPr>
              <a:t>3</a:t>
            </a:r>
            <a:endParaRPr sz="6600" b="1" dirty="0">
              <a:ln>
                <a:solidFill>
                  <a:srgbClr val="00B050"/>
                </a:solidFill>
              </a:ln>
              <a:solidFill>
                <a:srgbClr val="68422A"/>
              </a:solidFill>
              <a:latin typeface="Minecrafter Alt" pitchFamily="2" charset="0"/>
              <a:ea typeface="STCaiyun" panose="020B0503020204020204" pitchFamily="2" charset="-122"/>
              <a:cs typeface="Segoe UI Semilight" panose="020B0402040204020203" pitchFamily="34" charset="0"/>
              <a:sym typeface="Roboto Black"/>
            </a:endParaRP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4294967295"/>
          </p:nvPr>
        </p:nvSpPr>
        <p:spPr>
          <a:xfrm>
            <a:off x="1917877" y="2650825"/>
            <a:ext cx="4888500" cy="17034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"/>
            <a:lightRig rig="threePt" dir="t"/>
          </a:scene3d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6600" b="1" dirty="0">
                <a:solidFill>
                  <a:srgbClr val="008D36"/>
                </a:solidFill>
                <a:latin typeface="Minecrafter Alt" pitchFamily="2" charset="0"/>
                <a:ea typeface="Roboto"/>
                <a:cs typeface="Segoe UI Semibold" panose="020B0702040204020203" pitchFamily="34" charset="0"/>
                <a:sym typeface="Roboto"/>
              </a:rPr>
              <a:t>common spaces</a:t>
            </a:r>
            <a:endParaRPr sz="6600" b="1" dirty="0">
              <a:solidFill>
                <a:srgbClr val="008D36"/>
              </a:solidFill>
              <a:latin typeface="Minecrafter Alt" pitchFamily="2" charset="0"/>
              <a:ea typeface="Roboto"/>
              <a:cs typeface="Segoe UI Semibold" panose="020B0702040204020203" pitchFamily="34" charset="0"/>
              <a:sym typeface="Roboto"/>
            </a:endParaRPr>
          </a:p>
        </p:txBody>
      </p:sp>
      <p:sp>
        <p:nvSpPr>
          <p:cNvPr id="4" name="AutoShape 6" descr="https://mail.google.com/mail/u/0?ui=2&amp;ik=a3b137097f&amp;attid=0.1.1&amp;permmsgid=msg-f:1616571294167606432&amp;th=166f3706eef424a0&amp;view=fimg&amp;sz=s0-l75-ft&amp;attbid=ANGjdJ8lVP7-naPw6bCYVWKP6jhkdePcoSgItNk3qdXho-ETBLEfTgmchsBb0fjtlSa8dHYPhytSJq1sMJSvcOlmLOFfAIMhcvT41nX9jAnSlev4qJOCg3d7e1xTYF4&amp;disp=emb">
            <a:extLst>
              <a:ext uri="{FF2B5EF4-FFF2-40B4-BE49-F238E27FC236}">
                <a16:creationId xmlns:a16="http://schemas.microsoft.com/office/drawing/2014/main" id="{BB46C5E3-6E47-4E8E-AE13-61A0AE2433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83211" y="22669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A21B98-E6BE-4DA5-B571-73ED78B8F9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994" y="307695"/>
            <a:ext cx="6886833" cy="11189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11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2"/>
          <p:cNvSpPr txBox="1">
            <a:spLocks noGrp="1"/>
          </p:cNvSpPr>
          <p:nvPr>
            <p:ph type="body" idx="4294967295"/>
          </p:nvPr>
        </p:nvSpPr>
        <p:spPr>
          <a:xfrm>
            <a:off x="335281" y="1719743"/>
            <a:ext cx="6426542" cy="29416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en-GB" b="1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  <a:sym typeface="Roboto Medium"/>
              </a:rPr>
              <a:t>WHAT CAN WE TAKE AWAY FROM TODAY?</a:t>
            </a:r>
          </a:p>
          <a:p>
            <a:pPr marL="0" lvl="0" indent="0">
              <a:lnSpc>
                <a:spcPct val="100000"/>
              </a:lnSpc>
              <a:buNone/>
            </a:pPr>
            <a:endParaRPr lang="en-GB" b="1" dirty="0">
              <a:solidFill>
                <a:srgbClr val="996633"/>
              </a:solidFill>
              <a:latin typeface="Segoe UI Semilight" panose="020B0402040204020203" pitchFamily="34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marL="342900" lvl="0">
              <a:lnSpc>
                <a:spcPct val="100000"/>
              </a:lnSpc>
              <a:buAutoNum type="arabicPeriod"/>
            </a:pPr>
            <a:r>
              <a:rPr lang="en-GB" sz="2400" b="1" dirty="0">
                <a:solidFill>
                  <a:srgbClr val="996633"/>
                </a:solidFill>
                <a:latin typeface="Segoe UI Semilight" panose="020B0402040204020203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What areas are left to add to our build? </a:t>
            </a:r>
          </a:p>
          <a:p>
            <a:pPr marL="342900" lvl="0">
              <a:lnSpc>
                <a:spcPct val="100000"/>
              </a:lnSpc>
              <a:buAutoNum type="arabicPeriod"/>
            </a:pPr>
            <a:r>
              <a:rPr lang="en-GB" sz="2400" b="1" dirty="0">
                <a:solidFill>
                  <a:srgbClr val="996633"/>
                </a:solidFill>
                <a:latin typeface="Segoe UI Semilight" panose="020B0402040204020203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Where will it be placed? </a:t>
            </a:r>
          </a:p>
          <a:p>
            <a:pPr marL="342900" lvl="0">
              <a:lnSpc>
                <a:spcPct val="100000"/>
              </a:lnSpc>
              <a:buAutoNum type="arabicPeriod"/>
            </a:pPr>
            <a:r>
              <a:rPr lang="en-GB" sz="2400" b="1" dirty="0">
                <a:solidFill>
                  <a:srgbClr val="996633"/>
                </a:solidFill>
                <a:latin typeface="Segoe UI Semilight" panose="020B0402040204020203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Can a single building have private, common and public spaces? </a:t>
            </a:r>
          </a:p>
          <a:p>
            <a:pPr marL="342900" lvl="0">
              <a:lnSpc>
                <a:spcPct val="100000"/>
              </a:lnSpc>
              <a:buAutoNum type="arabicPeriod"/>
            </a:pPr>
            <a:r>
              <a:rPr lang="en-GB" sz="2400" b="1" dirty="0">
                <a:solidFill>
                  <a:srgbClr val="996633"/>
                </a:solidFill>
                <a:latin typeface="Segoe UI Semilight" panose="020B0402040204020203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What new role will you take on next lesson? 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996633"/>
              </a:solidFill>
              <a:latin typeface="Segoe UI Semilight" panose="020B0402040204020203" pitchFamily="34" charset="0"/>
              <a:ea typeface="Roboto Medium"/>
              <a:cs typeface="Segoe UI Semilight" panose="020B0402040204020203" pitchFamily="34" charset="0"/>
              <a:sym typeface="Roboto Medium"/>
            </a:endParaRPr>
          </a:p>
        </p:txBody>
      </p:sp>
      <p:pic>
        <p:nvPicPr>
          <p:cNvPr id="133" name="Google Shape;13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73535">
            <a:off x="344834" y="471948"/>
            <a:ext cx="3178906" cy="106370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4" name="Google Shape;13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21876">
            <a:off x="3689373" y="452296"/>
            <a:ext cx="1101353" cy="110301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D1C5D3-306F-463C-9DAD-4D075A96C4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2323" y="4406990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789958-7598-4765-8C46-CBA5A443BE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22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B44D39-5093-4B55-9558-9B9826F0AC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AC7968-7877-4CD5-A32F-5237658DB5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2323" y="4406990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4" descr="Image result for kahoot logo">
            <a:extLst>
              <a:ext uri="{FF2B5EF4-FFF2-40B4-BE49-F238E27FC236}">
                <a16:creationId xmlns:a16="http://schemas.microsoft.com/office/drawing/2014/main" id="{39A96C07-60C0-4FF0-BCB5-7210F8C4D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2625">
            <a:off x="166669" y="474974"/>
            <a:ext cx="8270183" cy="281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26306A-0178-4D50-9A69-EDAB6EBE8EDE}"/>
              </a:ext>
            </a:extLst>
          </p:cNvPr>
          <p:cNvSpPr txBox="1"/>
          <p:nvPr/>
        </p:nvSpPr>
        <p:spPr>
          <a:xfrm>
            <a:off x="53546" y="210065"/>
            <a:ext cx="5939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pperplate Gothic Bold" panose="020B0604020202020204" pitchFamily="34" charset="0"/>
                <a:cs typeface="Arial"/>
                <a:sym typeface="Arial"/>
              </a:rPr>
              <a:t>Day</a:t>
            </a: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lang="en-GB" sz="4800" b="1" dirty="0">
                <a:solidFill>
                  <a:srgbClr val="7030A0"/>
                </a:solidFill>
              </a:rPr>
              <a:t>3</a:t>
            </a:r>
            <a:endParaRPr kumimoji="0" lang="en-GB" sz="4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4728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54;p13">
            <a:extLst>
              <a:ext uri="{FF2B5EF4-FFF2-40B4-BE49-F238E27FC236}">
                <a16:creationId xmlns:a16="http://schemas.microsoft.com/office/drawing/2014/main" id="{BC5C0DE4-DED8-474B-A895-39C356FA713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45931" y="0"/>
            <a:ext cx="247830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5;p13">
            <a:extLst>
              <a:ext uri="{FF2B5EF4-FFF2-40B4-BE49-F238E27FC236}">
                <a16:creationId xmlns:a16="http://schemas.microsoft.com/office/drawing/2014/main" id="{F60BDAA5-6BD7-47A6-AE76-AE2364ECC9B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5533549" y="1766021"/>
            <a:ext cx="5403496" cy="161145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CE346C-72F0-4C2A-B5B4-BF017828F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070" y="274497"/>
            <a:ext cx="4495854" cy="9199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12888A-C6ED-40EA-80DD-A90FBF4917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513398" cy="18617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40F4BD1F-48AB-4F0A-A74D-0B3DB9385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607314" y="-89176837"/>
            <a:ext cx="1825670" cy="22107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/>
                <a:cs typeface="Arial"/>
                <a:sym typeface="Arial"/>
              </a:rPr>
              <a:t>Go Construct - Educate Consortium led by Bouygues UK</a:t>
            </a:r>
            <a:endParaRPr kumimoji="0" lang="en-US" altLang="en-US" sz="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 </a:t>
            </a:r>
            <a:r>
              <a:rPr kumimoji="0" lang="en-US" altLang="en-US" sz="9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        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 </a:t>
            </a:r>
            <a:r>
              <a:rPr kumimoji="0" lang="en-US" altLang="en-US" sz="29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               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 </a:t>
            </a:r>
            <a:r>
              <a:rPr kumimoji="0" lang="en-US" altLang="en-US" sz="54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        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 </a:t>
            </a:r>
            <a:r>
              <a:rPr kumimoji="0" lang="en-US" altLang="en-US" sz="13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        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 </a:t>
            </a:r>
            <a:r>
              <a:rPr kumimoji="0" lang="en-US" altLang="en-US" sz="10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             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 </a:t>
            </a:r>
            <a:r>
              <a:rPr kumimoji="0" lang="en-US" altLang="en-US" sz="16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      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 </a:t>
            </a:r>
            <a:r>
              <a:rPr kumimoji="0" lang="en-US" altLang="en-US" sz="16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          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 </a:t>
            </a:r>
            <a:r>
              <a:rPr kumimoji="0" lang="en-US" altLang="en-US" sz="27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            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</a:p>
        </p:txBody>
      </p:sp>
      <p:pic>
        <p:nvPicPr>
          <p:cNvPr id="1027" name="Picture 3" descr="https://lh5.googleusercontent.com/9nEk25NIkPHrk6lx__4Xxp6vYJ1QWhcw7fRe9WxmuHTB8ceBOTsjKvj2aRPmGxYgGQqx25mE-p6kBd1dAJnMOtHQ1A8OyB-giCP_Ax5NwTA4mhZzFWv0r3jm--zvmAvo3HK5TfZxmko">
            <a:extLst>
              <a:ext uri="{FF2B5EF4-FFF2-40B4-BE49-F238E27FC236}">
                <a16:creationId xmlns:a16="http://schemas.microsoft.com/office/drawing/2014/main" id="{D38ACD36-60F0-491E-A453-FF78F9621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179" y="1540924"/>
            <a:ext cx="2865828" cy="1403241"/>
          </a:xfrm>
          <a:prstGeom prst="rect">
            <a:avLst/>
          </a:prstGeom>
          <a:noFill/>
        </p:spPr>
      </p:pic>
      <p:pic>
        <p:nvPicPr>
          <p:cNvPr id="1028" name="Picture 4" descr="https://lh5.googleusercontent.com/iEKP_RXSq5c-_1xeUheeYXqo7Rke5LraKROd9cHlTn1JqOhSyO_se0mJsJYLIZO5ZsskoUCZHJne0R9WihFPVBQL0AdIqAvUR0TBRmJIXk0pE8Nr2j-nMKiJ_JzpBvH8CSC1qMzv-ms">
            <a:extLst>
              <a:ext uri="{FF2B5EF4-FFF2-40B4-BE49-F238E27FC236}">
                <a16:creationId xmlns:a16="http://schemas.microsoft.com/office/drawing/2014/main" id="{92659CCB-1C45-4347-825B-537FA7F0B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73" y="2758801"/>
            <a:ext cx="1756397" cy="100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lh4.googleusercontent.com/f7llI-uDf-95U5TNclNLVXccOT_eE48rRqoFed4CGM8r_9V_xnNve9Drubu9YZDOztE0fyZDszad0HPo0k4o7-LWhw-yVoYV7nNQEUYl7ZOQrU6kN8NHjN0qVVPRXBZYv4PfgUFUyow">
            <a:extLst>
              <a:ext uri="{FF2B5EF4-FFF2-40B4-BE49-F238E27FC236}">
                <a16:creationId xmlns:a16="http://schemas.microsoft.com/office/drawing/2014/main" id="{F361DA3F-6C3A-481F-A66A-5E293EE51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750" y="3721563"/>
            <a:ext cx="2220685" cy="132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5.googleusercontent.com/C9-KNCXyTWGexkFFRagVMrFjojUbmacp_9sgixD_a_QeVWt0KFWDsdr7tpSduaNnzT4aVThYGnXxmdxpJ6zo6fFqyx4g0ZxcRwi-HK5A50ka4X3N5CwyTPVe1RUC1UVaIokXh0dptRE">
            <a:extLst>
              <a:ext uri="{FF2B5EF4-FFF2-40B4-BE49-F238E27FC236}">
                <a16:creationId xmlns:a16="http://schemas.microsoft.com/office/drawing/2014/main" id="{9BC9E862-7912-4FAC-A8D0-A3C3F2894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22" y="3864563"/>
            <a:ext cx="2152372" cy="100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lh6.googleusercontent.com/pBESv0v4GSUyuoqh_dvepsvpXyHiBQ2hYGEKerWQ7mZNZQrEwjOwk8lqCErQqTwEqLFMxJDXg-eIoSc3MdgnwPxnugnkzsADUpqrOi5h9rfiuaFBsZc4OAqarXXYlKTQaf3HsbgMBv8">
            <a:extLst>
              <a:ext uri="{FF2B5EF4-FFF2-40B4-BE49-F238E27FC236}">
                <a16:creationId xmlns:a16="http://schemas.microsoft.com/office/drawing/2014/main" id="{FAFD72C4-1710-44F1-89B7-A9ACC3806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19" y="1719545"/>
            <a:ext cx="2262494" cy="85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6.googleusercontent.com/SPfHJEcLB8hDpHaL_eprFADHxCDYabwm9HmkqL96-bOAspueLl6gGZJgT9VXm36ILdBzhiYJyavB-dyjLQkfT_m0ql5gNDY21kXPIr7pmS87U2fVY_-SvF6eBg5-cHDogGMh9F3M0z8">
            <a:extLst>
              <a:ext uri="{FF2B5EF4-FFF2-40B4-BE49-F238E27FC236}">
                <a16:creationId xmlns:a16="http://schemas.microsoft.com/office/drawing/2014/main" id="{5506BB96-0A23-4B56-A395-6CE146F06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442" y="3123990"/>
            <a:ext cx="2540154" cy="59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08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11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>
            <a:spLocks noGrp="1"/>
          </p:cNvSpPr>
          <p:nvPr>
            <p:ph type="body" idx="4294967295"/>
          </p:nvPr>
        </p:nvSpPr>
        <p:spPr>
          <a:xfrm>
            <a:off x="312830" y="1624662"/>
            <a:ext cx="3647541" cy="21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>
              <a:buClr>
                <a:srgbClr val="595959"/>
              </a:buClr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9900"/>
                </a:solidFill>
                <a:latin typeface="Minecrafter" pitchFamily="2" charset="0"/>
                <a:ea typeface="Roboto Medium"/>
                <a:cs typeface="Roboto Medium"/>
                <a:sym typeface="Roboto Medium"/>
              </a:rPr>
              <a:t>To get familiar with gameplay and features of Minecraft</a:t>
            </a:r>
          </a:p>
          <a:p>
            <a:pPr marL="285750" lvl="0" indent="-285750">
              <a:buClr>
                <a:srgbClr val="595959"/>
              </a:buClr>
              <a:buFont typeface="Wingdings" panose="05000000000000000000" pitchFamily="2" charset="2"/>
              <a:buChar char="q"/>
            </a:pPr>
            <a:endParaRPr lang="en-GB" dirty="0">
              <a:solidFill>
                <a:srgbClr val="009900"/>
              </a:solidFill>
              <a:latin typeface="Minecrafter" pitchFamily="2" charset="0"/>
              <a:ea typeface="Roboto Medium"/>
              <a:cs typeface="Roboto Medium"/>
              <a:sym typeface="Roboto Medium"/>
            </a:endParaRPr>
          </a:p>
          <a:p>
            <a:pPr marL="285750" lvl="0" indent="-285750">
              <a:buClr>
                <a:srgbClr val="595959"/>
              </a:buClr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9900"/>
                </a:solidFill>
                <a:latin typeface="Minecrafter" pitchFamily="2" charset="0"/>
                <a:ea typeface="Roboto Medium"/>
                <a:cs typeface="Roboto Medium"/>
                <a:sym typeface="Roboto Medium"/>
              </a:rPr>
              <a:t>To construct basic buildings and use various inventory tools and items </a:t>
            </a: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11413">
            <a:off x="358228" y="238596"/>
            <a:ext cx="4249792" cy="119629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8" name="Google Shape;6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02394" y="300712"/>
            <a:ext cx="991317" cy="100687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" name="3D Model 1" descr="My First House">
                <a:extLst>
                  <a:ext uri="{FF2B5EF4-FFF2-40B4-BE49-F238E27FC236}">
                    <a16:creationId xmlns:a16="http://schemas.microsoft.com/office/drawing/2014/main" id="{6A294B93-272B-4825-BD65-68D25DB29DF9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723775" y="62846"/>
              <a:ext cx="4730946" cy="4356753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4730946" cy="4356753"/>
                    </a:xfrm>
                    <a:prstGeom prst="rect">
                      <a:avLst/>
                    </a:prstGeom>
                  </am3d:spPr>
                  <am3d:camera>
                    <am3d:pos x="0" y="0" z="742219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0000" d="1000000"/>
                    <am3d:preTrans dx="0" dy="54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9636863" ay="1165234" az="10399601"/>
                    <am3d:postTrans dx="0" dy="0" dz="0"/>
                  </am3d:trans>
                  <am3d:attrSrcUrl r:id="rId8"/>
                  <am3d:raster rName="Office3DRenderer" rVer="16.0.8326">
                    <am3d:blip r:embed="rId9"/>
                  </am3d:raster>
                  <am3d:objViewport viewportSz="527444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" name="3D Model 1" descr="My First House">
                <a:extLst>
                  <a:ext uri="{FF2B5EF4-FFF2-40B4-BE49-F238E27FC236}">
                    <a16:creationId xmlns:a16="http://schemas.microsoft.com/office/drawing/2014/main" id="{6A294B93-272B-4825-BD65-68D25DB29D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23775" y="62846"/>
                <a:ext cx="4730946" cy="4356753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63EA2119-4000-4927-83FF-CE7182A105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2323" y="4451011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F3AC7A-0667-458D-B331-3BE9F67F6C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6317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11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>
            <a:spLocks noGrp="1"/>
          </p:cNvSpPr>
          <p:nvPr>
            <p:ph type="body" idx="4294967295"/>
          </p:nvPr>
        </p:nvSpPr>
        <p:spPr>
          <a:xfrm rot="21391298">
            <a:off x="192858" y="1010952"/>
            <a:ext cx="4143998" cy="16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rgbClr val="008D36"/>
              </a:buClr>
              <a:buFont typeface="Roboto Medium"/>
              <a:buAutoNum type="arabicPeriod"/>
            </a:pPr>
            <a:r>
              <a:rPr lang="en-GB" sz="2800" b="1" dirty="0">
                <a:solidFill>
                  <a:srgbClr val="00B050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Urbanisation</a:t>
            </a:r>
          </a:p>
          <a:p>
            <a:pPr lvl="0">
              <a:buClr>
                <a:srgbClr val="008D36"/>
              </a:buClr>
              <a:buFont typeface="Roboto Medium"/>
              <a:buAutoNum type="arabicPeriod"/>
            </a:pPr>
            <a:r>
              <a:rPr lang="en-GB" sz="2800" b="1" dirty="0">
                <a:solidFill>
                  <a:srgbClr val="00B050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Private Spaces</a:t>
            </a:r>
          </a:p>
          <a:p>
            <a:pPr lvl="0">
              <a:buClr>
                <a:srgbClr val="008D36"/>
              </a:buClr>
              <a:buFont typeface="Roboto Medium"/>
              <a:buAutoNum type="arabicPeriod"/>
            </a:pPr>
            <a:r>
              <a:rPr lang="en-GB" sz="2800" b="1" dirty="0">
                <a:solidFill>
                  <a:srgbClr val="00B050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Common Space</a:t>
            </a:r>
          </a:p>
          <a:p>
            <a:pPr lvl="0">
              <a:buClr>
                <a:srgbClr val="008D36"/>
              </a:buClr>
              <a:buFont typeface="Roboto Medium"/>
              <a:buAutoNum type="arabicPeriod"/>
            </a:pPr>
            <a:r>
              <a:rPr lang="en-GB" sz="2800" b="1" dirty="0">
                <a:solidFill>
                  <a:srgbClr val="00B050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Public Space</a:t>
            </a:r>
          </a:p>
          <a:p>
            <a:pPr lvl="0">
              <a:buClr>
                <a:srgbClr val="008D36"/>
              </a:buClr>
              <a:buFont typeface="Roboto Medium"/>
              <a:buAutoNum type="arabicPeriod"/>
            </a:pPr>
            <a:r>
              <a:rPr lang="en-GB" sz="2800" b="1" dirty="0">
                <a:solidFill>
                  <a:srgbClr val="00B050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Multifunctional</a:t>
            </a:r>
          </a:p>
          <a:p>
            <a:pPr lvl="0">
              <a:buClr>
                <a:srgbClr val="008D36"/>
              </a:buClr>
              <a:buFont typeface="Roboto Medium"/>
              <a:buAutoNum type="arabicPeriod"/>
            </a:pPr>
            <a:r>
              <a:rPr lang="en-GB" sz="2800" b="1" dirty="0">
                <a:solidFill>
                  <a:srgbClr val="00B050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Exterior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Roboto Medium"/>
              <a:buAutoNum type="arabicPeriod"/>
            </a:pPr>
            <a:endParaRPr b="1" dirty="0">
              <a:solidFill>
                <a:srgbClr val="00B050"/>
              </a:solidFill>
              <a:latin typeface="Segoe UI Semilight" panose="020B0402040204020203" pitchFamily="34" charset="0"/>
              <a:ea typeface="Roboto Medium"/>
              <a:cs typeface="Segoe UI Semilight" panose="020B0402040204020203" pitchFamily="34" charset="0"/>
              <a:sym typeface="Roboto Medium"/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50087">
            <a:off x="343314" y="112279"/>
            <a:ext cx="3124200" cy="9525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ED8ECD-9127-4D36-8EC2-2FF2F629B3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2323" y="4406990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7E2E48-252E-4990-89BD-28B5C1689C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large green field&#10;&#10;Description automatically generated">
            <a:extLst>
              <a:ext uri="{FF2B5EF4-FFF2-40B4-BE49-F238E27FC236}">
                <a16:creationId xmlns:a16="http://schemas.microsoft.com/office/drawing/2014/main" id="{EAAD892D-9B98-47B2-BFA8-7555F6A026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1747" y="588529"/>
            <a:ext cx="3658351" cy="35569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OffAxis2Left"/>
            <a:lightRig rig="threePt" dir="t"/>
          </a:scene3d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CCF233F4-CE9B-440E-BB57-2FB01D7D0245}"/>
              </a:ext>
            </a:extLst>
          </p:cNvPr>
          <p:cNvSpPr/>
          <p:nvPr/>
        </p:nvSpPr>
        <p:spPr>
          <a:xfrm rot="20598544">
            <a:off x="3009638" y="3024051"/>
            <a:ext cx="2554242" cy="859655"/>
          </a:xfrm>
          <a:prstGeom prst="rightArrow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Look for Craig to get the definition!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11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>
            <a:spLocks noGrp="1"/>
          </p:cNvSpPr>
          <p:nvPr>
            <p:ph type="body" idx="4294967295"/>
          </p:nvPr>
        </p:nvSpPr>
        <p:spPr>
          <a:xfrm>
            <a:off x="542353" y="400976"/>
            <a:ext cx="5553000" cy="4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439A0B-6C4B-4DB9-9310-91849359F0B2}"/>
              </a:ext>
            </a:extLst>
          </p:cNvPr>
          <p:cNvSpPr/>
          <p:nvPr/>
        </p:nvSpPr>
        <p:spPr>
          <a:xfrm>
            <a:off x="507196" y="214472"/>
            <a:ext cx="5460148" cy="923330"/>
          </a:xfrm>
          <a:prstGeom prst="rect">
            <a:avLst/>
          </a:prstGeom>
          <a:solidFill>
            <a:schemeClr val="lt1"/>
          </a:solidFill>
          <a:scene3d>
            <a:camera prst="orthographicFront"/>
            <a:lightRig rig="threePt" dir="t"/>
          </a:scene3d>
          <a:sp3d extrusionH="76200" contourW="12700">
            <a:extrusionClr>
              <a:srgbClr val="00B050"/>
            </a:extrusionClr>
            <a:contourClr>
              <a:srgbClr val="00B050"/>
            </a:contourClr>
          </a:sp3d>
        </p:spPr>
        <p:txBody>
          <a:bodyPr wrap="none" lIns="91440" tIns="45720" rIns="91440" bIns="45720">
            <a:spAutoFit/>
            <a:sp3d extrusionH="69850" prstMaterial="legacyWireframe">
              <a:bevelT w="38100" h="38100"/>
              <a:extrusionClr>
                <a:srgbClr val="00B050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0097A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Common Spaces</a:t>
            </a:r>
            <a:endParaRPr kumimoji="0" lang="en-GB" sz="5400" b="1" i="0" u="none" strike="noStrike" kern="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rgbClr val="0097A7">
                    <a:lumMod val="60000"/>
                    <a:lumOff val="40000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B0C183-64D9-4866-9890-3807DE3751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323" y="4406990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37FDF5-5F23-47E6-985E-24A2C7A5E4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room filled with furniture and a rug&#10;&#10;Description automatically generated">
            <a:extLst>
              <a:ext uri="{FF2B5EF4-FFF2-40B4-BE49-F238E27FC236}">
                <a16:creationId xmlns:a16="http://schemas.microsoft.com/office/drawing/2014/main" id="{9B1B78F6-5762-4979-B129-16904BD767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07195" y="1644932"/>
            <a:ext cx="2635539" cy="2255739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1" name="3D Model 10" descr="Place of the village">
                <a:extLst>
                  <a:ext uri="{FF2B5EF4-FFF2-40B4-BE49-F238E27FC236}">
                    <a16:creationId xmlns:a16="http://schemas.microsoft.com/office/drawing/2014/main" id="{323D8FD5-5CB3-4E7A-BD96-1A13BC7E24D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33164588"/>
                  </p:ext>
                </p:extLst>
              </p:nvPr>
            </p:nvGraphicFramePr>
            <p:xfrm rot="349694" flipH="1">
              <a:off x="3154231" y="-76829"/>
              <a:ext cx="5626224" cy="4732426"/>
            </p:xfrm>
            <a:graphic>
              <a:graphicData uri="http://schemas.microsoft.com/office/drawing/2017/model3d">
                <am3d:model3d r:embed="rId9">
                  <am3d:spPr>
                    <a:xfrm rot="349694" flipH="1">
                      <a:off x="0" y="0"/>
                      <a:ext cx="5626224" cy="4732426"/>
                    </a:xfrm>
                    <a:prstGeom prst="rect">
                      <a:avLst/>
                    </a:prstGeom>
                  </am3d:spPr>
                  <am3d:camera>
                    <am3d:pos x="0" y="0" z="559165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9618" d="1000000"/>
                    <am3d:preTrans dx="-2500371" dy="-570471" dz="-17555842"/>
                    <am3d:scale>
                      <am3d:sx n="1000000" d="1000000"/>
                      <am3d:sy n="1000000" d="1000000"/>
                      <am3d:sz n="1000000" d="1000000"/>
                    </am3d:scale>
                    <am3d:rot ax="1929118" ay="-2071041" az="-1176278"/>
                    <am3d:postTrans dx="0" dy="0" dz="0"/>
                  </am3d:trans>
                  <am3d:attrSrcUrl r:id="rId10"/>
                  <am3d:raster rName="Office3DRenderer" rVer="16.0.8326">
                    <am3d:blip r:embed="rId11"/>
                  </am3d:raster>
                  <am3d:objViewport viewportSz="59357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1" name="3D Model 10" descr="Place of the village">
                <a:extLst>
                  <a:ext uri="{FF2B5EF4-FFF2-40B4-BE49-F238E27FC236}">
                    <a16:creationId xmlns:a16="http://schemas.microsoft.com/office/drawing/2014/main" id="{323D8FD5-5CB3-4E7A-BD96-1A13BC7E24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349694" flipH="1">
                <a:off x="3154231" y="-76829"/>
                <a:ext cx="5626224" cy="4732426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11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>
            <a:spLocks noGrp="1"/>
          </p:cNvSpPr>
          <p:nvPr>
            <p:ph type="body" idx="4294967295"/>
          </p:nvPr>
        </p:nvSpPr>
        <p:spPr>
          <a:xfrm rot="21383620">
            <a:off x="484884" y="1132402"/>
            <a:ext cx="4818624" cy="22502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ctr">
              <a:spcBef>
                <a:spcPts val="1600"/>
              </a:spcBef>
              <a:buClr>
                <a:srgbClr val="008D36"/>
              </a:buClr>
              <a:buNone/>
            </a:pP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Minecrafter" pitchFamily="2" charset="0"/>
                <a:ea typeface="Segoe UI Black" panose="020B0A02040204020203" pitchFamily="34" charset="0"/>
                <a:cs typeface="Segoe UI Semilight" panose="020B0402040204020203" pitchFamily="34" charset="0"/>
                <a:sym typeface="Roboto Medium"/>
              </a:rPr>
              <a:t>Sticky Note Challenge</a:t>
            </a:r>
          </a:p>
          <a:p>
            <a:pPr>
              <a:spcBef>
                <a:spcPts val="1600"/>
              </a:spcBef>
              <a:buClr>
                <a:srgbClr val="008D36"/>
              </a:buClr>
              <a:buFont typeface="+mj-lt"/>
              <a:buAutoNum type="arabicPeriod"/>
            </a:pPr>
            <a:r>
              <a:rPr lang="en-GB" sz="2200" b="1" dirty="0">
                <a:solidFill>
                  <a:srgbClr val="996633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Segoe UI Semilight" panose="020B0402040204020203" pitchFamily="34" charset="0"/>
                <a:sym typeface="Roboto Medium"/>
              </a:rPr>
              <a:t>One positive feature you like about your design from yesterday. (must use a Minecraft term)</a:t>
            </a:r>
          </a:p>
          <a:p>
            <a:pPr>
              <a:spcBef>
                <a:spcPts val="1600"/>
              </a:spcBef>
              <a:buClr>
                <a:srgbClr val="008D36"/>
              </a:buClr>
              <a:buFont typeface="+mj-lt"/>
              <a:buAutoNum type="arabicPeriod"/>
            </a:pPr>
            <a:r>
              <a:rPr lang="en-GB" sz="2200" b="1" dirty="0">
                <a:solidFill>
                  <a:srgbClr val="996633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Segoe UI Semilight" panose="020B0402040204020203" pitchFamily="34" charset="0"/>
                <a:sym typeface="Roboto Medium"/>
              </a:rPr>
              <a:t>One thing you would add. (NOT take away; use Minecraft term)</a:t>
            </a:r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35533">
            <a:off x="446348" y="437713"/>
            <a:ext cx="4381500" cy="9525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35E8D7-852A-4252-875C-1B7DF722F1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991369">
            <a:off x="5223241" y="227381"/>
            <a:ext cx="2540737" cy="28071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605CAE-62CC-45B7-8772-F094D17CDC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2323" y="4406990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50D766-C1D8-4275-B4A7-C5962C1C5E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1;p16">
            <a:extLst>
              <a:ext uri="{FF2B5EF4-FFF2-40B4-BE49-F238E27FC236}">
                <a16:creationId xmlns:a16="http://schemas.microsoft.com/office/drawing/2014/main" id="{9716BEF0-0706-4CDE-8957-F02AF6A935C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5803557" y="0"/>
            <a:ext cx="334044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9;p18">
            <a:extLst>
              <a:ext uri="{FF2B5EF4-FFF2-40B4-BE49-F238E27FC236}">
                <a16:creationId xmlns:a16="http://schemas.microsoft.com/office/drawing/2014/main" id="{BA406C67-7EC6-4D9C-82ED-27B178A87C0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87244">
            <a:off x="311589" y="150191"/>
            <a:ext cx="5047726" cy="135934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0" name="Google Shape;100;p18"/>
          <p:cNvSpPr txBox="1"/>
          <p:nvPr/>
        </p:nvSpPr>
        <p:spPr>
          <a:xfrm>
            <a:off x="597830" y="1683090"/>
            <a:ext cx="6375500" cy="16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Minecrafter" pitchFamily="2" charset="0"/>
                <a:ea typeface="Roboto Medium"/>
                <a:cs typeface="Segoe UI Semibold" panose="020B0702040204020203" pitchFamily="34" charset="0"/>
                <a:sym typeface="Roboto Medium"/>
              </a:rPr>
              <a:t>Design challenge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Franklin Gothic Heavy" panose="020B0903020102020204" pitchFamily="34" charset="0"/>
              <a:ea typeface="Roboto Medium"/>
              <a:cs typeface="Segoe UI Semibold" panose="020B0702040204020203" pitchFamily="34" charset="0"/>
              <a:sym typeface="Roboto Medium"/>
            </a:endParaRPr>
          </a:p>
          <a:p>
            <a:pPr marR="0" lvl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inecrafter" pitchFamily="2" charset="0"/>
              <a:ea typeface="Roboto Medium"/>
              <a:cs typeface="Segoe UI Semibold" panose="020B0702040204020203" pitchFamily="34" charset="0"/>
              <a:sym typeface="Roboto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Minecrafter" pitchFamily="2" charset="0"/>
                <a:ea typeface="Roboto Medium"/>
                <a:cs typeface="Segoe UI Semibold" panose="020B0702040204020203" pitchFamily="34" charset="0"/>
                <a:sym typeface="Roboto Medium"/>
              </a:rPr>
              <a:t>Round 1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Minecrafter" pitchFamily="2" charset="0"/>
                <a:ea typeface="Roboto Medium"/>
                <a:cs typeface="Segoe UI Semibold" panose="020B0702040204020203" pitchFamily="34" charset="0"/>
                <a:sym typeface="Roboto Medium"/>
              </a:rPr>
              <a:t>Common Space</a:t>
            </a:r>
            <a:endParaRPr lang="en-GB" sz="2000" b="1" dirty="0">
              <a:solidFill>
                <a:srgbClr val="FFAB40">
                  <a:lumMod val="50000"/>
                </a:srgbClr>
              </a:solidFill>
              <a:latin typeface="Minecrafter" pitchFamily="2" charset="0"/>
              <a:ea typeface="Roboto Medium"/>
              <a:cs typeface="Segoe UI Semibold" panose="020B0702040204020203" pitchFamily="34" charset="0"/>
              <a:sym typeface="Roboto Medium"/>
            </a:endParaRPr>
          </a:p>
          <a:p>
            <a:pPr marR="0" lvl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GB" sz="2000" b="1" dirty="0">
                <a:solidFill>
                  <a:srgbClr val="FFAB40">
                    <a:lumMod val="50000"/>
                  </a:srgbClr>
                </a:solidFill>
                <a:latin typeface="Minecrafter" pitchFamily="2" charset="0"/>
                <a:ea typeface="Roboto Medium"/>
                <a:cs typeface="Segoe UI Semibold" panose="020B0702040204020203" pitchFamily="34" charset="0"/>
                <a:sym typeface="Roboto Medium"/>
              </a:rPr>
              <a:t>Round 2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Minecrafter" pitchFamily="2" charset="0"/>
              <a:ea typeface="Roboto Medium"/>
              <a:cs typeface="Segoe UI Semibold" panose="020B0702040204020203" pitchFamily="34" charset="0"/>
              <a:sym typeface="Roboto Medium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Minecrafter" pitchFamily="2" charset="0"/>
                <a:ea typeface="Roboto Medium"/>
                <a:cs typeface="Segoe UI Semibold" panose="020B0702040204020203" pitchFamily="34" charset="0"/>
                <a:sym typeface="Roboto Medium"/>
              </a:rPr>
              <a:t>paths</a:t>
            </a:r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0199" y="277127"/>
            <a:ext cx="744750" cy="74475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A58D21-FA3D-4B0A-9C72-5605750635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DAB864-FCC9-43EF-A065-6138E3E974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2323" y="4406990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" name="3D Model 1" descr="Place of the village">
                <a:extLst>
                  <a:ext uri="{FF2B5EF4-FFF2-40B4-BE49-F238E27FC236}">
                    <a16:creationId xmlns:a16="http://schemas.microsoft.com/office/drawing/2014/main" id="{A3EE22AF-7704-459D-90C3-CE92415BE3E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89459455"/>
                  </p:ext>
                </p:extLst>
              </p:nvPr>
            </p:nvGraphicFramePr>
            <p:xfrm flipH="1">
              <a:off x="4311020" y="876021"/>
              <a:ext cx="4597323" cy="3443295"/>
            </p:xfrm>
            <a:graphic>
              <a:graphicData uri="http://schemas.microsoft.com/office/drawing/2017/model3d">
                <am3d:model3d r:embed="rId9">
                  <am3d:spPr>
                    <a:xfrm flipH="1">
                      <a:off x="0" y="0"/>
                      <a:ext cx="4597323" cy="3443295"/>
                    </a:xfrm>
                    <a:prstGeom prst="rect">
                      <a:avLst/>
                    </a:prstGeom>
                  </am3d:spPr>
                  <am3d:camera>
                    <am3d:pos x="0" y="0" z="559165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9618" d="1000000"/>
                    <am3d:preTrans dx="-2500371" dy="-570471" dz="-17555842"/>
                    <am3d:scale>
                      <am3d:sx n="1000000" d="1000000"/>
                      <am3d:sy n="1000000" d="1000000"/>
                      <am3d:sz n="1000000" d="1000000"/>
                    </am3d:scale>
                    <am3d:rot ax="1929118" ay="-2071041" az="-1176278"/>
                    <am3d:postTrans dx="0" dy="0" dz="0"/>
                  </am3d:trans>
                  <am3d:attrSrcUrl r:id="rId10"/>
                  <am3d:raster rName="Office3DRenderer" rVer="16.0.8326">
                    <am3d:blip r:embed="rId11"/>
                  </am3d:raster>
                  <am3d:objViewport viewportSz="48502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" name="3D Model 1" descr="Place of the village">
                <a:extLst>
                  <a:ext uri="{FF2B5EF4-FFF2-40B4-BE49-F238E27FC236}">
                    <a16:creationId xmlns:a16="http://schemas.microsoft.com/office/drawing/2014/main" id="{A3EE22AF-7704-459D-90C3-CE92415BE3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flipH="1">
                <a:off x="4311020" y="876021"/>
                <a:ext cx="4597323" cy="344329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832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11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9"/>
          <p:cNvSpPr txBox="1"/>
          <p:nvPr/>
        </p:nvSpPr>
        <p:spPr>
          <a:xfrm>
            <a:off x="134618" y="1556606"/>
            <a:ext cx="3840814" cy="2276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Roboto Black"/>
              <a:buAutoNum type="arabicPeriod"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use your designs#</a:t>
            </a: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Roboto Black"/>
              <a:buAutoNum type="arabicPeriod"/>
              <a:tabLst/>
              <a:defRPr/>
            </a:pP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996633"/>
              </a:solidFill>
              <a:effectLst/>
              <a:uLnTx/>
              <a:uFillTx/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Roboto Black"/>
              <a:buAutoNum type="arabicPeriod"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Construct your building based on the agreed design</a:t>
            </a: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Roboto Black"/>
              <a:buAutoNum type="arabicPeriod"/>
              <a:tabLst/>
              <a:defRPr/>
            </a:pP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996633"/>
              </a:solidFill>
              <a:effectLst/>
              <a:uLnTx/>
              <a:uFillTx/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Roboto Black"/>
              <a:buAutoNum type="arabicPeriod"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Be aware of time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!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996633"/>
              </a:solidFill>
              <a:effectLst/>
              <a:uLnTx/>
              <a:uFillTx/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1" name="Google Shape;11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87815">
            <a:off x="324005" y="384021"/>
            <a:ext cx="3237699" cy="108334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" name="3D Model 1" descr="Rustic Manor">
                <a:extLst>
                  <a:ext uri="{FF2B5EF4-FFF2-40B4-BE49-F238E27FC236}">
                    <a16:creationId xmlns:a16="http://schemas.microsoft.com/office/drawing/2014/main" id="{6522BACB-422D-45A9-9151-C55EF25F3036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600740" y="137373"/>
              <a:ext cx="4318008" cy="4029965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4318008" cy="4029965"/>
                    </a:xfrm>
                    <a:prstGeom prst="rect">
                      <a:avLst/>
                    </a:prstGeom>
                  </am3d:spPr>
                  <am3d:camera>
                    <am3d:pos x="0" y="0" z="739258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1215" d="1000000"/>
                    <am3d:preTrans dx="19650" dy="0" dz="6550"/>
                    <am3d:scale>
                      <am3d:sx n="1000000" d="1000000"/>
                      <am3d:sy n="1000000" d="1000000"/>
                      <am3d:sz n="1000000" d="1000000"/>
                    </am3d:scale>
                    <am3d:rot ax="1004605" ay="-996655" az="-294923"/>
                    <am3d:postTrans dx="0" dy="0" dz="0"/>
                  </am3d:trans>
                  <am3d:attrSrcUrl r:id="rId7"/>
                  <am3d:raster rName="Office3DRenderer" rVer="16.0.8326">
                    <am3d:blip r:embed="rId8"/>
                  </am3d:raster>
                  <am3d:objViewport viewportSz="513595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" name="3D Model 1" descr="Rustic Manor">
                <a:extLst>
                  <a:ext uri="{FF2B5EF4-FFF2-40B4-BE49-F238E27FC236}">
                    <a16:creationId xmlns:a16="http://schemas.microsoft.com/office/drawing/2014/main" id="{6522BACB-422D-45A9-9151-C55EF25F303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00740" y="137373"/>
                <a:ext cx="4318008" cy="4029965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E7ED4D4-82EC-40D4-ABA4-8A10FD4DF1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2323" y="4406990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0BD293-69A0-45CF-9ADB-3101C4ACE7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11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" name="3D Model 1" descr="Minecraft Building With Steve">
                <a:extLst>
                  <a:ext uri="{FF2B5EF4-FFF2-40B4-BE49-F238E27FC236}">
                    <a16:creationId xmlns:a16="http://schemas.microsoft.com/office/drawing/2014/main" id="{EF47B6D6-5445-46BD-8827-1B1214AB8DF3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643530" y="-340475"/>
              <a:ext cx="3584404" cy="4905982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3584404" cy="4905982"/>
                    </a:xfrm>
                    <a:prstGeom prst="rect">
                      <a:avLst/>
                    </a:prstGeom>
                  </am3d:spPr>
                  <am3d:camera>
                    <am3d:pos x="0" y="0" z="7509321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65676" d="1000000"/>
                    <am3d:preTrans dx="-1003113" dy="-8404464" dz="4525617"/>
                    <am3d:scale>
                      <am3d:sx n="1000000" d="1000000"/>
                      <am3d:sy n="1000000" d="1000000"/>
                      <am3d:sz n="1000000" d="1000000"/>
                    </am3d:scale>
                    <am3d:rot ax="1233868" ay="-2320341" az="-791613"/>
                    <am3d:postTrans dx="0" dy="0" dz="0"/>
                  </am3d:trans>
                  <am3d:attrSrcUrl r:id="rId6"/>
                  <am3d:raster rName="Office3DRenderer" rVer="16.0.8326">
                    <am3d:blip r:embed="rId7"/>
                  </am3d:raster>
                  <am3d:objViewport viewportSz="50774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" name="3D Model 1" descr="Minecraft Building With Steve">
                <a:extLst>
                  <a:ext uri="{FF2B5EF4-FFF2-40B4-BE49-F238E27FC236}">
                    <a16:creationId xmlns:a16="http://schemas.microsoft.com/office/drawing/2014/main" id="{EF47B6D6-5445-46BD-8827-1B1214AB8D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43530" y="-340475"/>
                <a:ext cx="3584404" cy="4905982"/>
              </a:xfrm>
              <a:prstGeom prst="rect">
                <a:avLst/>
              </a:prstGeom>
            </p:spPr>
          </p:pic>
        </mc:Fallback>
      </mc:AlternateContent>
      <p:sp>
        <p:nvSpPr>
          <p:cNvPr id="117" name="Google Shape;117;p20"/>
          <p:cNvSpPr txBox="1"/>
          <p:nvPr/>
        </p:nvSpPr>
        <p:spPr>
          <a:xfrm>
            <a:off x="266945" y="1353550"/>
            <a:ext cx="4612689" cy="1836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Roboto Black"/>
              <a:buAutoNum type="arabicPeriod"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Add a suggestion from the sticky note challenge  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Roboto Black"/>
              <a:buAutoNum type="arabicPeriod"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Add detail</a:t>
            </a: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Roboto Black"/>
              <a:buAutoNum type="arabicPeriod"/>
              <a:tabLst/>
              <a:defRPr/>
            </a:pPr>
            <a:r>
              <a:rPr lang="en-GB" sz="2000" b="1" dirty="0">
                <a:solidFill>
                  <a:srgbClr val="00B050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Add a board to name your common area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Roboto Black"/>
              <a:buAutoNum type="arabicPeriod"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Be aware of time!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8" name="Google Shape;118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59337">
            <a:off x="343012" y="214850"/>
            <a:ext cx="3184476" cy="106549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6AA2E8-13E5-4728-9757-C846ACF763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2323" y="4406990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5439AF-4B11-4C45-B738-A781CA226B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mph" presetSubtype="128" accel="20000" decel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11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1"/>
          <p:cNvSpPr txBox="1">
            <a:spLocks noGrp="1"/>
          </p:cNvSpPr>
          <p:nvPr>
            <p:ph type="body" idx="4294967295"/>
          </p:nvPr>
        </p:nvSpPr>
        <p:spPr>
          <a:xfrm>
            <a:off x="336496" y="1474028"/>
            <a:ext cx="6032259" cy="26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8D36"/>
                </a:solidFill>
                <a:latin typeface="Segoe UI Semilight" panose="020B0402040204020203" pitchFamily="34" charset="0"/>
                <a:ea typeface="Roboto Black"/>
                <a:cs typeface="Segoe UI Semilight" panose="020B0402040204020203" pitchFamily="34" charset="0"/>
                <a:sym typeface="Roboto Black"/>
              </a:rPr>
              <a:t>BE PREPARED TO ANSWER THE FOLLOWING QUESTIONS AS A TEAM AT THE END OF YOUR BUILD:</a:t>
            </a:r>
            <a:endParaRPr sz="2400" b="1" dirty="0">
              <a:solidFill>
                <a:srgbClr val="008D36"/>
              </a:solidFill>
              <a:latin typeface="Segoe UI Semilight" panose="020B0402040204020203" pitchFamily="34" charset="0"/>
              <a:ea typeface="Roboto Black"/>
              <a:cs typeface="Segoe UI Semilight" panose="020B0402040204020203" pitchFamily="34" charset="0"/>
              <a:sym typeface="Roboto Black"/>
            </a:endParaRPr>
          </a:p>
          <a:p>
            <a:pPr lvl="0">
              <a:spcBef>
                <a:spcPts val="1600"/>
              </a:spcBef>
              <a:buClr>
                <a:srgbClr val="008D36"/>
              </a:buClr>
              <a:buFont typeface="Roboto Medium"/>
              <a:buAutoNum type="arabicPeriod"/>
            </a:pPr>
            <a:r>
              <a:rPr lang="en-GB" sz="1600" b="1" dirty="0">
                <a:solidFill>
                  <a:srgbClr val="996633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What have we built?</a:t>
            </a:r>
            <a:r>
              <a:rPr lang="en-GB" sz="1600" b="1" dirty="0">
                <a:solidFill>
                  <a:srgbClr val="996633"/>
                </a:solidFill>
                <a:latin typeface="Segoe UI Semilight" panose="020B0402040204020203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?</a:t>
            </a:r>
            <a:endParaRPr sz="1600" b="1" dirty="0">
              <a:solidFill>
                <a:srgbClr val="996633"/>
              </a:solidFill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lvl="0">
              <a:buClr>
                <a:srgbClr val="008D36"/>
              </a:buClr>
              <a:buFont typeface="Roboto Medium"/>
              <a:buAutoNum type="arabicPeriod"/>
            </a:pPr>
            <a:r>
              <a:rPr lang="en-GB" sz="1600" b="1" dirty="0">
                <a:solidFill>
                  <a:srgbClr val="996633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What makes it a private space?</a:t>
            </a:r>
            <a:r>
              <a:rPr lang="en-GB" sz="1600" b="1" dirty="0">
                <a:solidFill>
                  <a:srgbClr val="996633"/>
                </a:solidFill>
                <a:latin typeface="Segoe UI Semilight" panose="020B0402040204020203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?</a:t>
            </a:r>
            <a:endParaRPr sz="1600" b="1" dirty="0">
              <a:solidFill>
                <a:srgbClr val="996633"/>
              </a:solidFill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lvl="0">
              <a:buClr>
                <a:srgbClr val="008D36"/>
              </a:buClr>
              <a:buFont typeface="Roboto Medium"/>
              <a:buAutoNum type="arabicPeriod"/>
            </a:pPr>
            <a:r>
              <a:rPr lang="en-GB" sz="1600" b="1" dirty="0">
                <a:solidFill>
                  <a:srgbClr val="996633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Did you follow your plan?</a:t>
            </a:r>
            <a:r>
              <a:rPr lang="en-GB" sz="1600" b="1" dirty="0">
                <a:solidFill>
                  <a:srgbClr val="996633"/>
                </a:solidFill>
                <a:latin typeface="Segoe UI Semilight" panose="020B0402040204020203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?</a:t>
            </a:r>
            <a:endParaRPr sz="1600" b="1" dirty="0">
              <a:solidFill>
                <a:srgbClr val="996633"/>
              </a:solidFill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lvl="0">
              <a:buClr>
                <a:srgbClr val="008D36"/>
              </a:buClr>
              <a:buFont typeface="Roboto Medium"/>
              <a:buAutoNum type="arabicPeriod"/>
            </a:pPr>
            <a:r>
              <a:rPr lang="en-GB" sz="1600" b="1" dirty="0">
                <a:solidFill>
                  <a:srgbClr val="996633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How did you perform together as a team? (1</a:t>
            </a:r>
            <a:r>
              <a:rPr lang="en-GB" sz="1600" b="1" dirty="0">
                <a:solidFill>
                  <a:srgbClr val="996633"/>
                </a:solidFill>
                <a:latin typeface="Arial Black" panose="020B0A04020102020204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 -</a:t>
            </a:r>
            <a:r>
              <a:rPr lang="en-GB" sz="1600" b="1" dirty="0">
                <a:solidFill>
                  <a:srgbClr val="996633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10)</a:t>
            </a:r>
            <a:r>
              <a:rPr lang="en-GB" sz="1600" b="1" dirty="0">
                <a:solidFill>
                  <a:srgbClr val="996633"/>
                </a:solidFill>
                <a:latin typeface="Segoe UI Semilight" panose="020B0402040204020203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?</a:t>
            </a:r>
            <a:endParaRPr sz="1600" b="1" dirty="0">
              <a:solidFill>
                <a:srgbClr val="996633"/>
              </a:solidFill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</p:txBody>
      </p:sp>
      <p:pic>
        <p:nvPicPr>
          <p:cNvPr id="126" name="Google Shape;12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53637">
            <a:off x="316622" y="241899"/>
            <a:ext cx="4749441" cy="10820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4AA1F7-56A3-48BE-ABD7-3D5B9495C0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2323" y="4406990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115629-481B-4EEC-B7AA-0C4235633E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55d05998-2078-4398-a168-123858f140f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773E444201E0449FBFC40DF3DF2DCC" ma:contentTypeVersion="13" ma:contentTypeDescription="Create a new document." ma:contentTypeScope="" ma:versionID="8a5ab61b1fcd33c12ac82edb26679f18">
  <xsd:schema xmlns:xsd="http://www.w3.org/2001/XMLSchema" xmlns:xs="http://www.w3.org/2001/XMLSchema" xmlns:p="http://schemas.microsoft.com/office/2006/metadata/properties" xmlns:ns2="55d05998-2078-4398-a168-123858f140f7" xmlns:ns3="9de33e00-c47e-43bf-82d8-9871c9e2883d" targetNamespace="http://schemas.microsoft.com/office/2006/metadata/properties" ma:root="true" ma:fieldsID="245b5dc0c54a2452ad21097adfe6c687" ns2:_="" ns3:_="">
    <xsd:import namespace="55d05998-2078-4398-a168-123858f140f7"/>
    <xsd:import namespace="9de33e00-c47e-43bf-82d8-9871c9e288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d05998-2078-4398-a168-123858f140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e33e00-c47e-43bf-82d8-9871c9e2883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4BC0248-6EEA-422E-B861-32109F95FA61}">
  <ds:schemaRefs>
    <ds:schemaRef ds:uri="http://purl.org/dc/elements/1.1/"/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c3b649c6-a364-4a26-9d98-fc3269ec6c3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190AB1E-13E5-41BB-9CA4-31864909898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AB5B465-BED3-40DF-9A69-6B67C53B2AD7}"/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276</Words>
  <Application>Microsoft Office PowerPoint</Application>
  <PresentationFormat>On-screen Show (16:9)</PresentationFormat>
  <Paragraphs>47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Franklin Gothic Heavy</vt:lpstr>
      <vt:lpstr>Roboto Black</vt:lpstr>
      <vt:lpstr>Segoe UI Emoji</vt:lpstr>
      <vt:lpstr>Minecrafter Alt</vt:lpstr>
      <vt:lpstr>Roboto Medium</vt:lpstr>
      <vt:lpstr>Minecrafter</vt:lpstr>
      <vt:lpstr>Wingdings</vt:lpstr>
      <vt:lpstr>Segoe UI Black</vt:lpstr>
      <vt:lpstr>Arial</vt:lpstr>
      <vt:lpstr>Segoe UI Semilight</vt:lpstr>
      <vt:lpstr>Copperplate Gothic Bold</vt:lpstr>
      <vt:lpstr>Patrick Hand</vt:lpstr>
      <vt:lpstr>Arial Black</vt:lpstr>
      <vt:lpstr>Simple Light</vt:lpstr>
      <vt:lpstr>LESSON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3</dc:title>
  <dc:creator>Dean</dc:creator>
  <cp:lastModifiedBy>Dean</cp:lastModifiedBy>
  <cp:revision>10</cp:revision>
  <dcterms:modified xsi:type="dcterms:W3CDTF">2018-12-03T10:26:50Z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0x010100F6773E444201E0449FBFC40DF3DF2DCC</vt:lpwstr>
  </property>
  <property fmtid="{D5CDD505-2E9C-101B-9397-08002B2CF9AE}" pid="3" name="Order">
    <vt:r8>30900</vt:r8>
  </property>
  <property fmtid="{D5CDD505-2E9C-101B-9397-08002B2CF9AE}" pid="4" name="ComplianceAssetId">
    <vt:lpwstr/>
  </property>
</Properties>
</file>